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6" r:id="rId1"/>
  </p:sldMasterIdLst>
  <p:notesMasterIdLst>
    <p:notesMasterId r:id="rId39"/>
  </p:notesMasterIdLst>
  <p:sldIdLst>
    <p:sldId id="343" r:id="rId2"/>
    <p:sldId id="346" r:id="rId3"/>
    <p:sldId id="258" r:id="rId4"/>
    <p:sldId id="261" r:id="rId5"/>
    <p:sldId id="349" r:id="rId6"/>
    <p:sldId id="263" r:id="rId7"/>
    <p:sldId id="350" r:id="rId8"/>
    <p:sldId id="265" r:id="rId9"/>
    <p:sldId id="351" r:id="rId10"/>
    <p:sldId id="353" r:id="rId11"/>
    <p:sldId id="340" r:id="rId12"/>
    <p:sldId id="283" r:id="rId13"/>
    <p:sldId id="355" r:id="rId14"/>
    <p:sldId id="357" r:id="rId15"/>
    <p:sldId id="293" r:id="rId16"/>
    <p:sldId id="356" r:id="rId17"/>
    <p:sldId id="358" r:id="rId18"/>
    <p:sldId id="294" r:id="rId19"/>
    <p:sldId id="359" r:id="rId20"/>
    <p:sldId id="360" r:id="rId21"/>
    <p:sldId id="295" r:id="rId22"/>
    <p:sldId id="361" r:id="rId23"/>
    <p:sldId id="362" r:id="rId24"/>
    <p:sldId id="354" r:id="rId25"/>
    <p:sldId id="363" r:id="rId26"/>
    <p:sldId id="364" r:id="rId27"/>
    <p:sldId id="365" r:id="rId28"/>
    <p:sldId id="366" r:id="rId29"/>
    <p:sldId id="367" r:id="rId30"/>
    <p:sldId id="374" r:id="rId31"/>
    <p:sldId id="381" r:id="rId32"/>
    <p:sldId id="382" r:id="rId33"/>
    <p:sldId id="383" r:id="rId34"/>
    <p:sldId id="384" r:id="rId35"/>
    <p:sldId id="385" r:id="rId36"/>
    <p:sldId id="348" r:id="rId37"/>
    <p:sldId id="347"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B5E1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1481" autoAdjust="0"/>
  </p:normalViewPr>
  <p:slideViewPr>
    <p:cSldViewPr>
      <p:cViewPr>
        <p:scale>
          <a:sx n="85" d="100"/>
          <a:sy n="85" d="100"/>
        </p:scale>
        <p:origin x="-898" y="-2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FB1C05F8-B17A-4DD8-B5E8-A2097EFD2E4E}" type="datetimeFigureOut">
              <a:rPr lang="en-US"/>
              <a:pPr>
                <a:defRPr/>
              </a:pPr>
              <a:t>2/22/2015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8F0853E-442A-4856-94D9-8C238A5D3301}" type="slidenum">
              <a:rPr lang="en-US"/>
              <a:pPr>
                <a:defRPr/>
              </a:pPr>
              <a:t>‹#›</a:t>
            </a:fld>
            <a:endParaRPr lang="en-US"/>
          </a:p>
        </p:txBody>
      </p:sp>
    </p:spTree>
    <p:extLst>
      <p:ext uri="{BB962C8B-B14F-4D97-AF65-F5344CB8AC3E}">
        <p14:creationId xmlns:p14="http://schemas.microsoft.com/office/powerpoint/2010/main" val="18933460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5B07043-00B0-499E-AB4C-352333C80D38}" type="slidenum">
              <a:rPr lang="en-US" smtClean="0"/>
              <a:pPr>
                <a:spcBef>
                  <a:spcPct val="0"/>
                </a:spcBef>
              </a:pPr>
              <a:t>1</a:t>
            </a:fld>
            <a:endParaRPr lang="en-US" smtClean="0"/>
          </a:p>
        </p:txBody>
      </p:sp>
      <p:sp>
        <p:nvSpPr>
          <p:cNvPr id="9219"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3" tIns="44448" rIns="90483" bIns="44448" numCol="1" anchor="t" anchorCtr="0" compatLnSpc="1">
            <a:prstTxWarp prst="textNoShape">
              <a:avLst/>
            </a:prstTxWarp>
          </a:bodyPr>
          <a:lstStyle/>
          <a:p>
            <a:pPr eaLnBrk="1" hangingPunct="1"/>
            <a:endParaRPr lang="en-US" smtClean="0"/>
          </a:p>
        </p:txBody>
      </p:sp>
      <p:sp>
        <p:nvSpPr>
          <p:cNvPr id="9220" name="Rectangle 3"/>
          <p:cNvSpPr>
            <a:spLocks noGrp="1" noRot="1" noChangeAspect="1" noChangeArrowheads="1" noTextEdit="1"/>
          </p:cNvSpPr>
          <p:nvPr>
            <p:ph type="sldImg"/>
          </p:nvPr>
        </p:nvSpPr>
        <p:spPr bwMode="auto">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777339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S2Q2</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3F665A7-758D-4583-AD1D-CFAC884BD499}" type="slidenum">
              <a:rPr lang="en-US" smtClean="0"/>
              <a:pPr>
                <a:spcBef>
                  <a:spcPct val="0"/>
                </a:spcBef>
              </a:pPr>
              <a:t>4</a:t>
            </a:fld>
            <a:endParaRPr lang="en-US" smtClean="0"/>
          </a:p>
        </p:txBody>
      </p:sp>
    </p:spTree>
    <p:extLst>
      <p:ext uri="{BB962C8B-B14F-4D97-AF65-F5344CB8AC3E}">
        <p14:creationId xmlns:p14="http://schemas.microsoft.com/office/powerpoint/2010/main" val="2355205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S2Q3</a:t>
            </a: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FF19236-F94F-4FD6-A0CD-06B331542782}" type="slidenum">
              <a:rPr lang="en-US" smtClean="0"/>
              <a:pPr>
                <a:spcBef>
                  <a:spcPct val="0"/>
                </a:spcBef>
              </a:pPr>
              <a:t>6</a:t>
            </a:fld>
            <a:endParaRPr lang="en-US" smtClean="0"/>
          </a:p>
        </p:txBody>
      </p:sp>
    </p:spTree>
    <p:extLst>
      <p:ext uri="{BB962C8B-B14F-4D97-AF65-F5344CB8AC3E}">
        <p14:creationId xmlns:p14="http://schemas.microsoft.com/office/powerpoint/2010/main" val="416313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S2Q4</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E6B1ACD-5320-4B8D-BC62-0C36E4EA0A58}" type="slidenum">
              <a:rPr lang="en-US" smtClean="0"/>
              <a:pPr>
                <a:spcBef>
                  <a:spcPct val="0"/>
                </a:spcBef>
              </a:pPr>
              <a:t>8</a:t>
            </a:fld>
            <a:endParaRPr lang="en-US" smtClean="0"/>
          </a:p>
        </p:txBody>
      </p:sp>
    </p:spTree>
    <p:extLst>
      <p:ext uri="{BB962C8B-B14F-4D97-AF65-F5344CB8AC3E}">
        <p14:creationId xmlns:p14="http://schemas.microsoft.com/office/powerpoint/2010/main" val="152107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s3q20</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D5400C5-0402-4979-8CFE-4246EBC14382}" type="slidenum">
              <a:rPr lang="en-US" smtClean="0"/>
              <a:pPr>
                <a:spcBef>
                  <a:spcPct val="0"/>
                </a:spcBef>
              </a:pPr>
              <a:t>12</a:t>
            </a:fld>
            <a:endParaRPr lang="en-US" smtClean="0"/>
          </a:p>
        </p:txBody>
      </p:sp>
    </p:spTree>
    <p:extLst>
      <p:ext uri="{BB962C8B-B14F-4D97-AF65-F5344CB8AC3E}">
        <p14:creationId xmlns:p14="http://schemas.microsoft.com/office/powerpoint/2010/main" val="2250974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Age</a:t>
            </a:r>
            <a:r>
              <a:rPr lang="en-US" baseline="0" dirty="0" smtClean="0"/>
              <a:t> (p=&lt;0.001), gender (p=0.02), </a:t>
            </a:r>
            <a:r>
              <a:rPr lang="en-US" baseline="0" dirty="0" smtClean="0">
                <a:solidFill>
                  <a:srgbClr val="FF0000"/>
                </a:solidFill>
              </a:rPr>
              <a:t>Ethnicity (p=0.2) and income (p=0.03) </a:t>
            </a:r>
            <a:r>
              <a:rPr lang="en-US" dirty="0" smtClean="0"/>
              <a:t>Ethnicity (Hispanics more likely)  </a:t>
            </a:r>
            <a:r>
              <a:rPr lang="en-US" dirty="0" smtClean="0">
                <a:solidFill>
                  <a:srgbClr val="FF6600"/>
                </a:solidFill>
              </a:rPr>
              <a:t>(p=0.2)</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13</a:t>
            </a:fld>
            <a:endParaRPr lang="en-US"/>
          </a:p>
        </p:txBody>
      </p:sp>
    </p:spTree>
    <p:extLst>
      <p:ext uri="{BB962C8B-B14F-4D97-AF65-F5344CB8AC3E}">
        <p14:creationId xmlns:p14="http://schemas.microsoft.com/office/powerpoint/2010/main" val="3199443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care coverage</a:t>
            </a:r>
            <a:r>
              <a:rPr lang="en-US" baseline="0" dirty="0" smtClean="0"/>
              <a:t> (p=&lt;0.001), </a:t>
            </a:r>
            <a:r>
              <a:rPr lang="en-US" baseline="0" dirty="0" err="1" smtClean="0"/>
              <a:t>dm</a:t>
            </a:r>
            <a:r>
              <a:rPr lang="en-US" baseline="0" dirty="0" smtClean="0"/>
              <a:t> (p=&lt;0.01), removed obesity (p=0.17), cancer (p=&lt; 0.01), arthritis (p=&lt;0.01), heart disease (p=0.03),</a:t>
            </a:r>
          </a:p>
          <a:p>
            <a:r>
              <a:rPr lang="en-US" baseline="0" dirty="0" smtClean="0"/>
              <a:t>Chronic conditions (p&lt;0.001), Anxiety (p=0.002), removed depression (p=0.09)</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14</a:t>
            </a:fld>
            <a:endParaRPr lang="en-US"/>
          </a:p>
        </p:txBody>
      </p:sp>
    </p:spTree>
    <p:extLst>
      <p:ext uri="{BB962C8B-B14F-4D97-AF65-F5344CB8AC3E}">
        <p14:creationId xmlns:p14="http://schemas.microsoft.com/office/powerpoint/2010/main" val="1608277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s3q22</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4BAD83-BCC0-43C8-96EC-AFE0FDB2D33F}" type="slidenum">
              <a:rPr lang="en-US" smtClean="0"/>
              <a:pPr>
                <a:spcBef>
                  <a:spcPct val="0"/>
                </a:spcBef>
              </a:pPr>
              <a:t>15</a:t>
            </a:fld>
            <a:endParaRPr lang="en-US" smtClean="0"/>
          </a:p>
        </p:txBody>
      </p:sp>
    </p:spTree>
    <p:extLst>
      <p:ext uri="{BB962C8B-B14F-4D97-AF65-F5344CB8AC3E}">
        <p14:creationId xmlns:p14="http://schemas.microsoft.com/office/powerpoint/2010/main" val="2474184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Age</a:t>
            </a:r>
            <a:r>
              <a:rPr lang="en-US" baseline="0" dirty="0" smtClean="0"/>
              <a:t> (p=&lt;0.001), Ethnicity (p=0.003), income (p=0.004), education (p=0.002) &lt; HS and college are about the same</a:t>
            </a:r>
          </a:p>
          <a:p>
            <a:endParaRPr lang="en-US" baseline="0" dirty="0" smtClean="0"/>
          </a:p>
          <a:p>
            <a:r>
              <a:rPr lang="en-US" baseline="0" dirty="0" smtClean="0"/>
              <a:t>Education: &lt;HS 14%, HS 19%, some college 25%, college 11%.  Makes sense since &lt;HS on Medicare.  </a:t>
            </a:r>
          </a:p>
          <a:p>
            <a:endParaRPr lang="en-US" baseline="0" dirty="0" smtClean="0"/>
          </a:p>
          <a:p>
            <a:r>
              <a:rPr lang="en-US" baseline="0" dirty="0" smtClean="0"/>
              <a:t>Although income doesn’t follow:</a:t>
            </a:r>
          </a:p>
          <a:p>
            <a:endParaRPr lang="en-US" baseline="0" dirty="0" smtClean="0"/>
          </a:p>
          <a:p>
            <a:r>
              <a:rPr lang="en-US" baseline="0" dirty="0" smtClean="0"/>
              <a:t>Income:  </a:t>
            </a:r>
            <a:r>
              <a:rPr lang="en-US" baseline="0" dirty="0" smtClean="0">
                <a:solidFill>
                  <a:srgbClr val="FF0000"/>
                </a:solidFill>
              </a:rPr>
              <a:t>&lt;25$ 26%, 25-50$ </a:t>
            </a:r>
            <a:r>
              <a:rPr lang="en-US" baseline="0" dirty="0" smtClean="0"/>
              <a:t>15%, 20-75$ 6%, 75+$ 6%</a:t>
            </a:r>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16</a:t>
            </a:fld>
            <a:endParaRPr lang="en-US"/>
          </a:p>
        </p:txBody>
      </p:sp>
    </p:spTree>
    <p:extLst>
      <p:ext uri="{BB962C8B-B14F-4D97-AF65-F5344CB8AC3E}">
        <p14:creationId xmlns:p14="http://schemas.microsoft.com/office/powerpoint/2010/main" val="3838582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a:t>
            </a:r>
            <a:r>
              <a:rPr lang="en-US" baseline="0" dirty="0" smtClean="0"/>
              <a:t> care (p= &lt;0.001) , </a:t>
            </a:r>
            <a:r>
              <a:rPr lang="en-US" dirty="0" smtClean="0"/>
              <a:t>Anxiety (p=</a:t>
            </a:r>
            <a:r>
              <a:rPr lang="en-US" sz="1200" kern="1200" dirty="0" smtClean="0">
                <a:solidFill>
                  <a:schemeClr val="tx1"/>
                </a:solidFill>
                <a:effectLst/>
                <a:latin typeface="+mn-lt"/>
                <a:ea typeface="+mn-ea"/>
                <a:cs typeface="+mn-cs"/>
              </a:rPr>
              <a:t>0.0002), depression (p= &lt;.001)</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17</a:t>
            </a:fld>
            <a:endParaRPr lang="en-US"/>
          </a:p>
        </p:txBody>
      </p:sp>
    </p:spTree>
    <p:extLst>
      <p:ext uri="{BB962C8B-B14F-4D97-AF65-F5344CB8AC3E}">
        <p14:creationId xmlns:p14="http://schemas.microsoft.com/office/powerpoint/2010/main" val="1187737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s3q23</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460BC6-FB2E-4A2F-BFF1-4BC13A59FF2A}" type="slidenum">
              <a:rPr lang="en-US" smtClean="0"/>
              <a:pPr>
                <a:spcBef>
                  <a:spcPct val="0"/>
                </a:spcBef>
              </a:pPr>
              <a:t>18</a:t>
            </a:fld>
            <a:endParaRPr lang="en-US" smtClean="0"/>
          </a:p>
        </p:txBody>
      </p:sp>
    </p:spTree>
    <p:extLst>
      <p:ext uri="{BB962C8B-B14F-4D97-AF65-F5344CB8AC3E}">
        <p14:creationId xmlns:p14="http://schemas.microsoft.com/office/powerpoint/2010/main" val="3926268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Age (p=0.007), gender (p=0.006)</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19</a:t>
            </a:fld>
            <a:endParaRPr lang="en-US"/>
          </a:p>
        </p:txBody>
      </p:sp>
    </p:spTree>
    <p:extLst>
      <p:ext uri="{BB962C8B-B14F-4D97-AF65-F5344CB8AC3E}">
        <p14:creationId xmlns:p14="http://schemas.microsoft.com/office/powerpoint/2010/main" val="2806420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care p=&lt;0.001),</a:t>
            </a:r>
            <a:r>
              <a:rPr lang="en-US" baseline="0" dirty="0" smtClean="0"/>
              <a:t>  DM (p=0.04), obese (p= 0.02), arthritis (p=&lt;0.001),  </a:t>
            </a:r>
            <a:r>
              <a:rPr lang="en-US" baseline="0" dirty="0" err="1" smtClean="0"/>
              <a:t>chd</a:t>
            </a:r>
            <a:r>
              <a:rPr lang="en-US" baseline="0" dirty="0" smtClean="0"/>
              <a:t> (p=&lt;0.001), chronic disease (p=&lt;0.001), anxiety (p=&lt;0.001), depression (p=&lt;0.001)</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20</a:t>
            </a:fld>
            <a:endParaRPr lang="en-US"/>
          </a:p>
        </p:txBody>
      </p:sp>
    </p:spTree>
    <p:extLst>
      <p:ext uri="{BB962C8B-B14F-4D97-AF65-F5344CB8AC3E}">
        <p14:creationId xmlns:p14="http://schemas.microsoft.com/office/powerpoint/2010/main" val="2263780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s3q24</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DA3439-08C7-4050-A2D7-6693BE2232F6}" type="slidenum">
              <a:rPr lang="en-US" smtClean="0"/>
              <a:pPr>
                <a:spcBef>
                  <a:spcPct val="0"/>
                </a:spcBef>
              </a:pPr>
              <a:t>21</a:t>
            </a:fld>
            <a:endParaRPr lang="en-US" smtClean="0"/>
          </a:p>
        </p:txBody>
      </p:sp>
    </p:spTree>
    <p:extLst>
      <p:ext uri="{BB962C8B-B14F-4D97-AF65-F5344CB8AC3E}">
        <p14:creationId xmlns:p14="http://schemas.microsoft.com/office/powerpoint/2010/main" val="1091556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Age (linear p=0.047, </a:t>
            </a:r>
            <a:r>
              <a:rPr lang="en-US" dirty="0" err="1" smtClean="0"/>
              <a:t>Chisq</a:t>
            </a:r>
            <a:r>
              <a:rPr lang="en-US" dirty="0" smtClean="0"/>
              <a:t> p= 0.03), Income (p=0.02), education (p=0.046)</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22</a:t>
            </a:fld>
            <a:endParaRPr lang="en-US"/>
          </a:p>
        </p:txBody>
      </p:sp>
    </p:spTree>
    <p:extLst>
      <p:ext uri="{BB962C8B-B14F-4D97-AF65-F5344CB8AC3E}">
        <p14:creationId xmlns:p14="http://schemas.microsoft.com/office/powerpoint/2010/main" val="1787029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a:t>
            </a:r>
            <a:r>
              <a:rPr lang="en-US" baseline="0" dirty="0" smtClean="0"/>
              <a:t> Care (p=0.03), arthritis (p=0.04), asthma (p=0.003), heart disease (p=0.03), disease count (p=0.001), anxiety (p=0.0003), depression (p=&lt;0.0001)</a:t>
            </a:r>
            <a:endParaRPr lang="en-US" dirty="0"/>
          </a:p>
        </p:txBody>
      </p:sp>
      <p:sp>
        <p:nvSpPr>
          <p:cNvPr id="4" name="Slide Number Placeholder 3"/>
          <p:cNvSpPr>
            <a:spLocks noGrp="1"/>
          </p:cNvSpPr>
          <p:nvPr>
            <p:ph type="sldNum" sz="quarter" idx="10"/>
          </p:nvPr>
        </p:nvSpPr>
        <p:spPr/>
        <p:txBody>
          <a:bodyPr/>
          <a:lstStyle/>
          <a:p>
            <a:pPr>
              <a:defRPr/>
            </a:pPr>
            <a:fld id="{18F0853E-442A-4856-94D9-8C238A5D3301}" type="slidenum">
              <a:rPr lang="en-US" smtClean="0"/>
              <a:pPr>
                <a:defRPr/>
              </a:pPr>
              <a:t>23</a:t>
            </a:fld>
            <a:endParaRPr lang="en-US"/>
          </a:p>
        </p:txBody>
      </p:sp>
    </p:spTree>
    <p:extLst>
      <p:ext uri="{BB962C8B-B14F-4D97-AF65-F5344CB8AC3E}">
        <p14:creationId xmlns:p14="http://schemas.microsoft.com/office/powerpoint/2010/main" val="2212995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s7q50</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CAE5B8-0624-466D-BD4C-9433E6B2F5FD}" type="slidenum">
              <a:rPr lang="en-US" smtClean="0">
                <a:latin typeface="Calibri" panose="020F0502020204030204" pitchFamily="34" charset="0"/>
              </a:rPr>
              <a:pPr/>
              <a:t>26</a:t>
            </a:fld>
            <a:endParaRPr lang="en-US" smtClean="0">
              <a:latin typeface="Calibri" panose="020F0502020204030204" pitchFamily="34" charset="0"/>
            </a:endParaRPr>
          </a:p>
        </p:txBody>
      </p:sp>
    </p:spTree>
    <p:extLst>
      <p:ext uri="{BB962C8B-B14F-4D97-AF65-F5344CB8AC3E}">
        <p14:creationId xmlns:p14="http://schemas.microsoft.com/office/powerpoint/2010/main" val="3004672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s7q50</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FBF7FD-0D13-4F1A-95E3-70F2940E8E64}" type="slidenum">
              <a:rPr lang="en-US" smtClean="0">
                <a:latin typeface="Calibri" panose="020F0502020204030204" pitchFamily="34" charset="0"/>
              </a:rPr>
              <a:pPr/>
              <a:t>27</a:t>
            </a:fld>
            <a:endParaRPr lang="en-US" smtClean="0">
              <a:latin typeface="Calibri" panose="020F0502020204030204" pitchFamily="34" charset="0"/>
            </a:endParaRPr>
          </a:p>
        </p:txBody>
      </p:sp>
    </p:spTree>
    <p:extLst>
      <p:ext uri="{BB962C8B-B14F-4D97-AF65-F5344CB8AC3E}">
        <p14:creationId xmlns:p14="http://schemas.microsoft.com/office/powerpoint/2010/main" val="1381651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s7q51</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D1A1D1-2ADB-48D6-A1A9-6D3F891221A5}" type="slidenum">
              <a:rPr lang="en-US" smtClean="0">
                <a:latin typeface="Calibri" panose="020F0502020204030204" pitchFamily="34" charset="0"/>
              </a:rPr>
              <a:pPr/>
              <a:t>28</a:t>
            </a:fld>
            <a:endParaRPr lang="en-US" smtClean="0">
              <a:latin typeface="Calibri" panose="020F0502020204030204" pitchFamily="34" charset="0"/>
            </a:endParaRPr>
          </a:p>
        </p:txBody>
      </p:sp>
    </p:spTree>
    <p:extLst>
      <p:ext uri="{BB962C8B-B14F-4D97-AF65-F5344CB8AC3E}">
        <p14:creationId xmlns:p14="http://schemas.microsoft.com/office/powerpoint/2010/main" val="1305453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s7q51</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E6A1D9E-1138-4EFB-ABD8-EDF1D4E856EC}" type="slidenum">
              <a:rPr lang="en-US" smtClean="0">
                <a:latin typeface="Calibri" panose="020F0502020204030204" pitchFamily="34" charset="0"/>
              </a:rPr>
              <a:pPr/>
              <a:t>29</a:t>
            </a:fld>
            <a:endParaRPr lang="en-US" smtClean="0">
              <a:latin typeface="Calibri" panose="020F0502020204030204" pitchFamily="34" charset="0"/>
            </a:endParaRPr>
          </a:p>
        </p:txBody>
      </p:sp>
    </p:spTree>
    <p:extLst>
      <p:ext uri="{BB962C8B-B14F-4D97-AF65-F5344CB8AC3E}">
        <p14:creationId xmlns:p14="http://schemas.microsoft.com/office/powerpoint/2010/main" val="2304933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s7q53</a:t>
            </a:r>
          </a:p>
          <a:p>
            <a:r>
              <a:rPr lang="en-US" smtClean="0"/>
              <a:t>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F5D9DC-4728-40D0-A92A-D388B6D5A1B8}" type="slidenum">
              <a:rPr lang="en-US" smtClean="0">
                <a:latin typeface="Calibri" panose="020F0502020204030204" pitchFamily="34" charset="0"/>
              </a:rPr>
              <a:pPr/>
              <a:t>30</a:t>
            </a:fld>
            <a:endParaRPr lang="en-US" smtClean="0">
              <a:latin typeface="Calibri" panose="020F0502020204030204" pitchFamily="34" charset="0"/>
            </a:endParaRPr>
          </a:p>
        </p:txBody>
      </p:sp>
    </p:spTree>
    <p:extLst>
      <p:ext uri="{BB962C8B-B14F-4D97-AF65-F5344CB8AC3E}">
        <p14:creationId xmlns:p14="http://schemas.microsoft.com/office/powerpoint/2010/main" val="3866158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s7q55</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2939665-F804-4314-A03D-D5E095DDFC51}" type="slidenum">
              <a:rPr lang="en-US" smtClean="0">
                <a:latin typeface="Calibri" panose="020F0502020204030204" pitchFamily="34" charset="0"/>
              </a:rPr>
              <a:pPr/>
              <a:t>32</a:t>
            </a:fld>
            <a:endParaRPr lang="en-US" smtClean="0">
              <a:latin typeface="Calibri" panose="020F0502020204030204" pitchFamily="34" charset="0"/>
            </a:endParaRPr>
          </a:p>
        </p:txBody>
      </p:sp>
    </p:spTree>
    <p:extLst>
      <p:ext uri="{BB962C8B-B14F-4D97-AF65-F5344CB8AC3E}">
        <p14:creationId xmlns:p14="http://schemas.microsoft.com/office/powerpoint/2010/main" val="18368724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CFDEBD24-1970-45F9-A624-E19C91D3E2FD}" type="datetime1">
              <a:rPr lang="en-US"/>
              <a:pPr>
                <a:defRPr/>
              </a:pPr>
              <a:t>2/22/2015</a:t>
            </a:fld>
            <a:endParaRPr lang="en-US"/>
          </a:p>
        </p:txBody>
      </p:sp>
      <p:sp>
        <p:nvSpPr>
          <p:cNvPr id="5" name="Footer Placeholder 18"/>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6" name="Slide Number Placeholder 26"/>
          <p:cNvSpPr>
            <a:spLocks noGrp="1"/>
          </p:cNvSpPr>
          <p:nvPr>
            <p:ph type="sldNum" sz="quarter" idx="12"/>
          </p:nvPr>
        </p:nvSpPr>
        <p:spPr/>
        <p:txBody>
          <a:bodyPr/>
          <a:lstStyle>
            <a:lvl1pPr>
              <a:defRPr>
                <a:solidFill>
                  <a:srgbClr val="D1EAEE"/>
                </a:solidFill>
              </a:defRPr>
            </a:lvl1pPr>
          </a:lstStyle>
          <a:p>
            <a:pPr>
              <a:defRPr/>
            </a:pPr>
            <a:fld id="{31C51875-8E96-4B17-B340-DD4883DE0597}" type="slidenum">
              <a:rPr lang="en-US"/>
              <a:pPr>
                <a:defRPr/>
              </a:pPr>
              <a:t>‹#›</a:t>
            </a:fld>
            <a:endParaRPr lang="en-US"/>
          </a:p>
        </p:txBody>
      </p:sp>
    </p:spTree>
    <p:extLst>
      <p:ext uri="{BB962C8B-B14F-4D97-AF65-F5344CB8AC3E}">
        <p14:creationId xmlns:p14="http://schemas.microsoft.com/office/powerpoint/2010/main" val="39551019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7C7A5CB-7483-4BBA-B17A-1A1E8DE0452E}" type="datetime1">
              <a:rPr lang="en-US"/>
              <a:pPr>
                <a:defRPr/>
              </a:pPr>
              <a:t>2/22/2015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6" name="Slide Number Placeholder 17"/>
          <p:cNvSpPr>
            <a:spLocks noGrp="1"/>
          </p:cNvSpPr>
          <p:nvPr>
            <p:ph type="sldNum" sz="quarter" idx="12"/>
          </p:nvPr>
        </p:nvSpPr>
        <p:spPr/>
        <p:txBody>
          <a:bodyPr/>
          <a:lstStyle>
            <a:lvl1pPr>
              <a:defRPr/>
            </a:lvl1pPr>
          </a:lstStyle>
          <a:p>
            <a:pPr>
              <a:defRPr/>
            </a:pPr>
            <a:fld id="{71CC5FC2-4F2C-4978-8B52-618760558525}" type="slidenum">
              <a:rPr lang="en-US"/>
              <a:pPr>
                <a:defRPr/>
              </a:pPr>
              <a:t>‹#›</a:t>
            </a:fld>
            <a:endParaRPr lang="en-US"/>
          </a:p>
        </p:txBody>
      </p:sp>
    </p:spTree>
    <p:extLst>
      <p:ext uri="{BB962C8B-B14F-4D97-AF65-F5344CB8AC3E}">
        <p14:creationId xmlns:p14="http://schemas.microsoft.com/office/powerpoint/2010/main" val="99015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EFFAA96-B55F-4D05-BB82-244EC824B923}" type="datetime1">
              <a:rPr lang="en-US"/>
              <a:pPr>
                <a:defRPr/>
              </a:pPr>
              <a:t>2/22/2015</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6" name="Slide Number Placeholder 5"/>
          <p:cNvSpPr>
            <a:spLocks noGrp="1"/>
          </p:cNvSpPr>
          <p:nvPr>
            <p:ph type="sldNum" sz="quarter" idx="12"/>
          </p:nvPr>
        </p:nvSpPr>
        <p:spPr/>
        <p:txBody>
          <a:bodyPr/>
          <a:lstStyle>
            <a:lvl1pPr>
              <a:defRPr>
                <a:solidFill>
                  <a:srgbClr val="D1EAEE"/>
                </a:solidFill>
              </a:defRPr>
            </a:lvl1pPr>
          </a:lstStyle>
          <a:p>
            <a:pPr>
              <a:defRPr/>
            </a:pPr>
            <a:fld id="{21EDEB51-C5F9-4275-97F9-2AF46D210CD6}" type="slidenum">
              <a:rPr lang="en-US"/>
              <a:pPr>
                <a:defRPr/>
              </a:pPr>
              <a:t>‹#›</a:t>
            </a:fld>
            <a:endParaRPr lang="en-US"/>
          </a:p>
        </p:txBody>
      </p:sp>
    </p:spTree>
    <p:extLst>
      <p:ext uri="{BB962C8B-B14F-4D97-AF65-F5344CB8AC3E}">
        <p14:creationId xmlns:p14="http://schemas.microsoft.com/office/powerpoint/2010/main" val="196117534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D86C57A-B314-4B2B-AF50-7CCA0811CB8E}" type="datetime1">
              <a:rPr lang="en-US"/>
              <a:pPr>
                <a:defRPr/>
              </a:pPr>
              <a:t>2/22/2015</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7" name="Slide Number Placeholder 17"/>
          <p:cNvSpPr>
            <a:spLocks noGrp="1"/>
          </p:cNvSpPr>
          <p:nvPr>
            <p:ph type="sldNum" sz="quarter" idx="12"/>
          </p:nvPr>
        </p:nvSpPr>
        <p:spPr/>
        <p:txBody>
          <a:bodyPr/>
          <a:lstStyle>
            <a:lvl1pPr>
              <a:defRPr/>
            </a:lvl1pPr>
          </a:lstStyle>
          <a:p>
            <a:pPr>
              <a:defRPr/>
            </a:pPr>
            <a:fld id="{5AD72A31-9F11-4EC2-B2C3-460D2378CA54}" type="slidenum">
              <a:rPr lang="en-US"/>
              <a:pPr>
                <a:defRPr/>
              </a:pPr>
              <a:t>‹#›</a:t>
            </a:fld>
            <a:endParaRPr lang="en-US"/>
          </a:p>
        </p:txBody>
      </p:sp>
    </p:spTree>
    <p:extLst>
      <p:ext uri="{BB962C8B-B14F-4D97-AF65-F5344CB8AC3E}">
        <p14:creationId xmlns:p14="http://schemas.microsoft.com/office/powerpoint/2010/main" val="3179977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4FDD0EEC-8584-4742-B09C-293A57F81B30}" type="datetime1">
              <a:rPr lang="en-US"/>
              <a:pPr>
                <a:defRPr/>
              </a:pPr>
              <a:t>2/22/2015</a:t>
            </a:fld>
            <a:endParaRPr lang="en-US"/>
          </a:p>
        </p:txBody>
      </p:sp>
      <p:sp>
        <p:nvSpPr>
          <p:cNvPr id="8"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9" name="Slide Number Placeholder 17"/>
          <p:cNvSpPr>
            <a:spLocks noGrp="1"/>
          </p:cNvSpPr>
          <p:nvPr>
            <p:ph type="sldNum" sz="quarter" idx="12"/>
          </p:nvPr>
        </p:nvSpPr>
        <p:spPr/>
        <p:txBody>
          <a:bodyPr/>
          <a:lstStyle>
            <a:lvl1pPr>
              <a:defRPr/>
            </a:lvl1pPr>
          </a:lstStyle>
          <a:p>
            <a:pPr>
              <a:defRPr/>
            </a:pPr>
            <a:fld id="{E6315B79-40A1-4519-9079-5FDC8FAEB1A6}" type="slidenum">
              <a:rPr lang="en-US"/>
              <a:pPr>
                <a:defRPr/>
              </a:pPr>
              <a:t>‹#›</a:t>
            </a:fld>
            <a:endParaRPr lang="en-US"/>
          </a:p>
        </p:txBody>
      </p:sp>
    </p:spTree>
    <p:extLst>
      <p:ext uri="{BB962C8B-B14F-4D97-AF65-F5344CB8AC3E}">
        <p14:creationId xmlns:p14="http://schemas.microsoft.com/office/powerpoint/2010/main" val="2525271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BE680DDF-68BA-4A43-894F-8B8923F0DD86}" type="datetime1">
              <a:rPr lang="en-US"/>
              <a:pPr>
                <a:defRPr/>
              </a:pPr>
              <a:t>2/22/2015</a:t>
            </a:fld>
            <a:endParaRPr lang="en-US"/>
          </a:p>
        </p:txBody>
      </p:sp>
      <p:sp>
        <p:nvSpPr>
          <p:cNvPr id="4"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5" name="Slide Number Placeholder 17"/>
          <p:cNvSpPr>
            <a:spLocks noGrp="1"/>
          </p:cNvSpPr>
          <p:nvPr>
            <p:ph type="sldNum" sz="quarter" idx="12"/>
          </p:nvPr>
        </p:nvSpPr>
        <p:spPr/>
        <p:txBody>
          <a:bodyPr/>
          <a:lstStyle>
            <a:lvl1pPr>
              <a:defRPr/>
            </a:lvl1pPr>
          </a:lstStyle>
          <a:p>
            <a:pPr>
              <a:defRPr/>
            </a:pPr>
            <a:fld id="{0EFAF467-DCA3-449F-B694-9547EEDE4235}" type="slidenum">
              <a:rPr lang="en-US"/>
              <a:pPr>
                <a:defRPr/>
              </a:pPr>
              <a:t>‹#›</a:t>
            </a:fld>
            <a:endParaRPr lang="en-US"/>
          </a:p>
        </p:txBody>
      </p:sp>
    </p:spTree>
    <p:extLst>
      <p:ext uri="{BB962C8B-B14F-4D97-AF65-F5344CB8AC3E}">
        <p14:creationId xmlns:p14="http://schemas.microsoft.com/office/powerpoint/2010/main" val="1855101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CBF18ECD-864E-4A65-9DB9-24B0EC3799F9}" type="datetime1">
              <a:rPr lang="en-US"/>
              <a:pPr>
                <a:defRPr/>
              </a:pPr>
              <a:t>2/22/2015</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4" name="Slide Number Placeholder 17"/>
          <p:cNvSpPr>
            <a:spLocks noGrp="1"/>
          </p:cNvSpPr>
          <p:nvPr>
            <p:ph type="sldNum" sz="quarter" idx="12"/>
          </p:nvPr>
        </p:nvSpPr>
        <p:spPr/>
        <p:txBody>
          <a:bodyPr/>
          <a:lstStyle>
            <a:lvl1pPr>
              <a:defRPr/>
            </a:lvl1pPr>
          </a:lstStyle>
          <a:p>
            <a:pPr>
              <a:defRPr/>
            </a:pPr>
            <a:fld id="{C68C1242-E555-49C1-B1F5-8C30352AADC8}" type="slidenum">
              <a:rPr lang="en-US"/>
              <a:pPr>
                <a:defRPr/>
              </a:pPr>
              <a:t>‹#›</a:t>
            </a:fld>
            <a:endParaRPr lang="en-US"/>
          </a:p>
        </p:txBody>
      </p:sp>
    </p:spTree>
    <p:extLst>
      <p:ext uri="{BB962C8B-B14F-4D97-AF65-F5344CB8AC3E}">
        <p14:creationId xmlns:p14="http://schemas.microsoft.com/office/powerpoint/2010/main" val="242961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8EC944C-066F-4017-8EE3-96C398BAF8EC}" type="datetime1">
              <a:rPr lang="en-US"/>
              <a:pPr>
                <a:defRPr/>
              </a:pPr>
              <a:t>2/22/2015</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7" name="Slide Number Placeholder 17"/>
          <p:cNvSpPr>
            <a:spLocks noGrp="1"/>
          </p:cNvSpPr>
          <p:nvPr>
            <p:ph type="sldNum" sz="quarter" idx="12"/>
          </p:nvPr>
        </p:nvSpPr>
        <p:spPr/>
        <p:txBody>
          <a:bodyPr/>
          <a:lstStyle>
            <a:lvl1pPr>
              <a:defRPr/>
            </a:lvl1pPr>
          </a:lstStyle>
          <a:p>
            <a:pPr>
              <a:defRPr/>
            </a:pPr>
            <a:fld id="{C839F390-1F85-4B5C-AF97-5008DAF8B84B}" type="slidenum">
              <a:rPr lang="en-US"/>
              <a:pPr>
                <a:defRPr/>
              </a:pPr>
              <a:t>‹#›</a:t>
            </a:fld>
            <a:endParaRPr lang="en-US"/>
          </a:p>
        </p:txBody>
      </p:sp>
    </p:spTree>
    <p:extLst>
      <p:ext uri="{BB962C8B-B14F-4D97-AF65-F5344CB8AC3E}">
        <p14:creationId xmlns:p14="http://schemas.microsoft.com/office/powerpoint/2010/main" val="1216761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AEAF5ADC-9BD2-4224-BDD8-964C0D0FCE06}" type="datetime1">
              <a:rPr lang="en-US"/>
              <a:pPr>
                <a:defRPr/>
              </a:pPr>
              <a:t>2/22/2015</a:t>
            </a:fld>
            <a:endParaRPr lang="en-US"/>
          </a:p>
        </p:txBody>
      </p:sp>
      <p:sp>
        <p:nvSpPr>
          <p:cNvPr id="10" name="Footer Placeholder 5"/>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07FEA52-A8E1-4413-9510-F9872CED3BC2}" type="slidenum">
              <a:rPr lang="en-US"/>
              <a:pPr>
                <a:defRPr/>
              </a:pPr>
              <a:t>‹#›</a:t>
            </a:fld>
            <a:endParaRPr lang="en-US"/>
          </a:p>
        </p:txBody>
      </p:sp>
    </p:spTree>
    <p:extLst>
      <p:ext uri="{BB962C8B-B14F-4D97-AF65-F5344CB8AC3E}">
        <p14:creationId xmlns:p14="http://schemas.microsoft.com/office/powerpoint/2010/main" val="311523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6DC2E3F-FD43-408B-B639-251DEAD7CCF2}" type="datetime1">
              <a:rPr lang="en-US"/>
              <a:pPr>
                <a:defRPr/>
              </a:pPr>
              <a:t>2/22/2015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6" name="Slide Number Placeholder 17"/>
          <p:cNvSpPr>
            <a:spLocks noGrp="1"/>
          </p:cNvSpPr>
          <p:nvPr>
            <p:ph type="sldNum" sz="quarter" idx="12"/>
          </p:nvPr>
        </p:nvSpPr>
        <p:spPr/>
        <p:txBody>
          <a:bodyPr/>
          <a:lstStyle>
            <a:lvl1pPr>
              <a:defRPr/>
            </a:lvl1pPr>
          </a:lstStyle>
          <a:p>
            <a:pPr>
              <a:defRPr/>
            </a:pPr>
            <a:fld id="{4E546122-B3F8-4545-8972-05139EB7AE45}" type="slidenum">
              <a:rPr lang="en-US"/>
              <a:pPr>
                <a:defRPr/>
              </a:pPr>
              <a:t>‹#›</a:t>
            </a:fld>
            <a:endParaRPr lang="en-US"/>
          </a:p>
        </p:txBody>
      </p:sp>
    </p:spTree>
    <p:extLst>
      <p:ext uri="{BB962C8B-B14F-4D97-AF65-F5344CB8AC3E}">
        <p14:creationId xmlns:p14="http://schemas.microsoft.com/office/powerpoint/2010/main" val="1366890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0FE3E52-8920-4318-9023-81486BBF6504}" type="datetime1">
              <a:rPr lang="en-US"/>
              <a:pPr>
                <a:defRPr/>
              </a:pPr>
              <a:t>2/22/2015</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6" name="Slide Number Placeholder 17"/>
          <p:cNvSpPr>
            <a:spLocks noGrp="1"/>
          </p:cNvSpPr>
          <p:nvPr>
            <p:ph type="sldNum" sz="quarter" idx="12"/>
          </p:nvPr>
        </p:nvSpPr>
        <p:spPr/>
        <p:txBody>
          <a:bodyPr/>
          <a:lstStyle>
            <a:lvl1pPr>
              <a:defRPr/>
            </a:lvl1pPr>
          </a:lstStyle>
          <a:p>
            <a:pPr>
              <a:defRPr/>
            </a:pPr>
            <a:fld id="{E82D5125-80E5-424B-96CD-9E289DFDDFE5}" type="slidenum">
              <a:rPr lang="en-US"/>
              <a:pPr>
                <a:defRPr/>
              </a:pPr>
              <a:t>‹#›</a:t>
            </a:fld>
            <a:endParaRPr lang="en-US"/>
          </a:p>
        </p:txBody>
      </p:sp>
    </p:spTree>
    <p:extLst>
      <p:ext uri="{BB962C8B-B14F-4D97-AF65-F5344CB8AC3E}">
        <p14:creationId xmlns:p14="http://schemas.microsoft.com/office/powerpoint/2010/main" val="374380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Produced by the Rocky Mountain Prevention Research Center</a:t>
            </a:r>
          </a:p>
        </p:txBody>
      </p:sp>
      <p:sp>
        <p:nvSpPr>
          <p:cNvPr id="5" name="Slide Number Placeholder 4"/>
          <p:cNvSpPr>
            <a:spLocks noGrp="1"/>
          </p:cNvSpPr>
          <p:nvPr>
            <p:ph type="sldNum" sz="quarter" idx="12"/>
          </p:nvPr>
        </p:nvSpPr>
        <p:spPr/>
        <p:txBody>
          <a:bodyPr/>
          <a:lstStyle>
            <a:lvl1pPr>
              <a:defRPr/>
            </a:lvl1pPr>
          </a:lstStyle>
          <a:p>
            <a:pPr>
              <a:defRPr/>
            </a:pPr>
            <a:fld id="{86D2214E-F157-4D41-81AD-16D809A7C465}" type="slidenum">
              <a:rPr lang="en-US"/>
              <a:pPr>
                <a:defRPr/>
              </a:pPr>
              <a:t>‹#›</a:t>
            </a:fld>
            <a:endParaRPr lang="en-US"/>
          </a:p>
        </p:txBody>
      </p:sp>
    </p:spTree>
    <p:extLst>
      <p:ext uri="{BB962C8B-B14F-4D97-AF65-F5344CB8AC3E}">
        <p14:creationId xmlns:p14="http://schemas.microsoft.com/office/powerpoint/2010/main" val="3482816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465138"/>
            <a:ext cx="7772400" cy="143192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
        <p:nvSpPr>
          <p:cNvPr id="4" name="Rectangle 1056"/>
          <p:cNvSpPr>
            <a:spLocks noGrp="1" noChangeArrowheads="1"/>
          </p:cNvSpPr>
          <p:nvPr>
            <p:ph type="dt" sz="half" idx="10"/>
          </p:nvPr>
        </p:nvSpPr>
        <p:spPr/>
        <p:txBody>
          <a:bodyPr/>
          <a:lstStyle>
            <a:lvl1pPr>
              <a:defRPr/>
            </a:lvl1pPr>
          </a:lstStyle>
          <a:p>
            <a:pPr>
              <a:defRPr/>
            </a:pPr>
            <a:endParaRPr lang="en-US"/>
          </a:p>
        </p:txBody>
      </p:sp>
      <p:sp>
        <p:nvSpPr>
          <p:cNvPr id="5" name="Rectangle 1057"/>
          <p:cNvSpPr>
            <a:spLocks noGrp="1" noChangeArrowheads="1"/>
          </p:cNvSpPr>
          <p:nvPr>
            <p:ph type="ftr" sz="quarter" idx="11"/>
          </p:nvPr>
        </p:nvSpPr>
        <p:spPr/>
        <p:txBody>
          <a:bodyPr/>
          <a:lstStyle>
            <a:lvl1pPr>
              <a:defRPr smtClean="0"/>
            </a:lvl1pPr>
          </a:lstStyle>
          <a:p>
            <a:pPr>
              <a:defRPr/>
            </a:pPr>
            <a:r>
              <a:rPr lang="en-US"/>
              <a:t>Produced by the Rocky Mountain Prevention Research Center</a:t>
            </a:r>
          </a:p>
        </p:txBody>
      </p:sp>
      <p:sp>
        <p:nvSpPr>
          <p:cNvPr id="6" name="Rectangle 1058"/>
          <p:cNvSpPr>
            <a:spLocks noGrp="1" noChangeArrowheads="1"/>
          </p:cNvSpPr>
          <p:nvPr>
            <p:ph type="sldNum" sz="quarter" idx="12"/>
          </p:nvPr>
        </p:nvSpPr>
        <p:spPr/>
        <p:txBody>
          <a:bodyPr/>
          <a:lstStyle>
            <a:lvl1pPr>
              <a:defRPr/>
            </a:lvl1pPr>
          </a:lstStyle>
          <a:p>
            <a:pPr>
              <a:defRPr/>
            </a:pPr>
            <a:fld id="{8E6CF29D-1E79-4858-8113-9D38351E30CE}" type="slidenum">
              <a:rPr lang="en-US"/>
              <a:pPr>
                <a:defRPr/>
              </a:pPr>
              <a:t>‹#›</a:t>
            </a:fld>
            <a:endParaRPr lang="en-US"/>
          </a:p>
        </p:txBody>
      </p:sp>
    </p:spTree>
    <p:extLst>
      <p:ext uri="{BB962C8B-B14F-4D97-AF65-F5344CB8AC3E}">
        <p14:creationId xmlns:p14="http://schemas.microsoft.com/office/powerpoint/2010/main" val="384827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2D048CA9-F305-4677-A5DC-DE07DCA264FE}" type="datetime1">
              <a:rPr lang="en-US"/>
              <a:pPr>
                <a:defRPr/>
              </a:pPr>
              <a:t>2/22/2015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r>
              <a:rPr lang="en-US"/>
              <a:t>Produced by the Rocky Mountain Prevention Research Center</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E6DF5FE1-8DCF-4563-94E2-146B9DA86F67}"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949" r:id="rId1"/>
    <p:sldLayoutId id="2147483941" r:id="rId2"/>
    <p:sldLayoutId id="2147483950" r:id="rId3"/>
    <p:sldLayoutId id="2147483942" r:id="rId4"/>
    <p:sldLayoutId id="2147483943" r:id="rId5"/>
    <p:sldLayoutId id="2147483944" r:id="rId6"/>
    <p:sldLayoutId id="2147483945" r:id="rId7"/>
    <p:sldLayoutId id="2147483946" r:id="rId8"/>
    <p:sldLayoutId id="2147483951" r:id="rId9"/>
    <p:sldLayoutId id="2147483947" r:id="rId10"/>
    <p:sldLayoutId id="2147483948" r:id="rId11"/>
    <p:sldLayoutId id="2147483952" r:id="rId12"/>
    <p:sldLayoutId id="2147483953" r:id="rId13"/>
  </p:sldLayoutIdLst>
  <p:hf hd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png"/><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png"/><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png"/><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1.png"/><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2.png"/><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image" Target="../media/image14.png"/><Relationship Id="rId5" Type="http://schemas.openxmlformats.org/officeDocument/2006/relationships/oleObject" Target="../embeddings/Microsoft_Excel_97-2003_Worksheet1.xls"/><Relationship Id="rId4"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image" Target="../media/image15.png"/><Relationship Id="rId5" Type="http://schemas.openxmlformats.org/officeDocument/2006/relationships/oleObject" Target="../embeddings/Microsoft_Excel_97-2003_Worksheet2.xls"/><Relationship Id="rId4"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image" Target="../media/image16.png"/><Relationship Id="rId5" Type="http://schemas.openxmlformats.org/officeDocument/2006/relationships/oleObject" Target="../embeddings/Microsoft_Excel_97-2003_Worksheet3.xls"/><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7.png"/><Relationship Id="rId5" Type="http://schemas.openxmlformats.org/officeDocument/2006/relationships/oleObject" Target="../embeddings/Microsoft_Excel_97-2003_Worksheet4.xls"/><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image" Target="../media/image18.png"/><Relationship Id="rId5" Type="http://schemas.openxmlformats.org/officeDocument/2006/relationships/oleObject" Target="../embeddings/Microsoft_Excel_97-2003_Worksheet5.xls"/><Relationship Id="rId4" Type="http://schemas.openxmlformats.org/officeDocument/2006/relationships/oleObject" Target="../embeddings/oleObject13.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14.vml"/><Relationship Id="rId6" Type="http://schemas.openxmlformats.org/officeDocument/2006/relationships/image" Target="../media/image19.png"/><Relationship Id="rId5" Type="http://schemas.openxmlformats.org/officeDocument/2006/relationships/oleObject" Target="../embeddings/Microsoft_Excel_97-2003_Worksheet6.xls"/><Relationship Id="rId4" Type="http://schemas.openxmlformats.org/officeDocument/2006/relationships/oleObject" Target="../embeddings/oleObject14.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0"/>
          <p:cNvSpPr txBox="1">
            <a:spLocks noChangeArrowheads="1"/>
          </p:cNvSpPr>
          <p:nvPr/>
        </p:nvSpPr>
        <p:spPr bwMode="auto">
          <a:xfrm>
            <a:off x="0" y="5791200"/>
            <a:ext cx="9144000" cy="12001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sz="1800">
                <a:latin typeface="Arial" panose="020B0604020202020204" pitchFamily="34" charset="0"/>
              </a:rPr>
              <a:t>Sjsssjini</a:t>
            </a:r>
          </a:p>
          <a:p>
            <a:pPr eaLnBrk="1" hangingPunct="1">
              <a:spcBef>
                <a:spcPct val="0"/>
              </a:spcBef>
              <a:buClrTx/>
              <a:buSzTx/>
              <a:buFontTx/>
              <a:buNone/>
            </a:pPr>
            <a:endParaRPr lang="en-US" sz="1800">
              <a:latin typeface="Arial" panose="020B0604020202020204" pitchFamily="34" charset="0"/>
            </a:endParaRPr>
          </a:p>
          <a:p>
            <a:pPr eaLnBrk="1" hangingPunct="1">
              <a:spcBef>
                <a:spcPct val="0"/>
              </a:spcBef>
              <a:buClrTx/>
              <a:buSzTx/>
              <a:buFontTx/>
              <a:buNone/>
            </a:pPr>
            <a:endParaRPr lang="en-US" sz="1800">
              <a:latin typeface="Arial" panose="020B0604020202020204" pitchFamily="34" charset="0"/>
            </a:endParaRPr>
          </a:p>
          <a:p>
            <a:pPr eaLnBrk="1" hangingPunct="1">
              <a:spcBef>
                <a:spcPct val="0"/>
              </a:spcBef>
              <a:buClrTx/>
              <a:buSzTx/>
              <a:buFontTx/>
              <a:buNone/>
            </a:pPr>
            <a:endParaRPr lang="en-US" sz="1800">
              <a:latin typeface="Arial" panose="020B0604020202020204" pitchFamily="34" charset="0"/>
            </a:endParaRPr>
          </a:p>
        </p:txBody>
      </p:sp>
      <p:sp>
        <p:nvSpPr>
          <p:cNvPr id="8195" name="TextBox 9"/>
          <p:cNvSpPr txBox="1">
            <a:spLocks noChangeArrowheads="1"/>
          </p:cNvSpPr>
          <p:nvPr/>
        </p:nvSpPr>
        <p:spPr bwMode="auto">
          <a:xfrm>
            <a:off x="0" y="5780088"/>
            <a:ext cx="9144000" cy="10779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en-US" sz="1800">
              <a:latin typeface="Arial" panose="020B0604020202020204" pitchFamily="34" charset="0"/>
            </a:endParaRPr>
          </a:p>
          <a:p>
            <a:pPr eaLnBrk="1" hangingPunct="1">
              <a:spcBef>
                <a:spcPct val="0"/>
              </a:spcBef>
              <a:buClrTx/>
              <a:buSzTx/>
              <a:buFontTx/>
              <a:buNone/>
            </a:pPr>
            <a:endParaRPr lang="en-US" sz="1800">
              <a:latin typeface="Arial" panose="020B0604020202020204" pitchFamily="34" charset="0"/>
            </a:endParaRPr>
          </a:p>
        </p:txBody>
      </p:sp>
      <p:graphicFrame>
        <p:nvGraphicFramePr>
          <p:cNvPr id="8196" name="Object 2"/>
          <p:cNvGraphicFramePr>
            <a:graphicFrameLocks noChangeAspect="1"/>
          </p:cNvGraphicFramePr>
          <p:nvPr/>
        </p:nvGraphicFramePr>
        <p:xfrm>
          <a:off x="0" y="-17463"/>
          <a:ext cx="9144000" cy="5884863"/>
        </p:xfrm>
        <a:graphic>
          <a:graphicData uri="http://schemas.openxmlformats.org/presentationml/2006/ole">
            <mc:AlternateContent xmlns:mc="http://schemas.openxmlformats.org/markup-compatibility/2006">
              <mc:Choice xmlns:v="urn:schemas-microsoft-com:vml" Requires="v">
                <p:oleObj spid="_x0000_s8214" name="Clip" r:id="rId4" imgW="6095238" imgH="4571429" progId="">
                  <p:embed/>
                </p:oleObj>
              </mc:Choice>
              <mc:Fallback>
                <p:oleObj name="Clip" r:id="rId4" imgW="6095238" imgH="4571429"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44000" cy="588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16" name="Rectangle 4"/>
          <p:cNvSpPr>
            <a:spLocks noGrp="1" noChangeArrowheads="1"/>
          </p:cNvSpPr>
          <p:nvPr>
            <p:ph type="ctrTitle"/>
          </p:nvPr>
        </p:nvSpPr>
        <p:spPr>
          <a:xfrm>
            <a:off x="457200" y="1524000"/>
            <a:ext cx="7696200" cy="1439971"/>
          </a:xfrm>
          <a:ln>
            <a:miter lim="800000"/>
            <a:headEnd/>
            <a:tailEnd/>
          </a:ln>
          <a:effectLst>
            <a:outerShdw dist="35921" dir="2700000" algn="ctr" rotWithShape="0">
              <a:schemeClr val="bg2"/>
            </a:outerShdw>
          </a:effectLst>
          <a:extLst/>
        </p:spPr>
        <p:txBody>
          <a:bodyPr>
            <a:normAutofit fontScale="90000"/>
          </a:bodyPr>
          <a:lstStyle/>
          <a:p>
            <a:pPr algn="ctr" eaLnBrk="1" hangingPunct="1">
              <a:defRPr/>
            </a:pPr>
            <a:r>
              <a:rPr lang="en-US" dirty="0" smtClean="0">
                <a:solidFill>
                  <a:srgbClr val="000099"/>
                </a:solidFill>
                <a:effectLst/>
              </a:rPr>
              <a:t/>
            </a:r>
            <a:br>
              <a:rPr lang="en-US" dirty="0" smtClean="0">
                <a:solidFill>
                  <a:srgbClr val="000099"/>
                </a:solidFill>
                <a:effectLst/>
              </a:rPr>
            </a:br>
            <a:r>
              <a:rPr lang="en-US" sz="2800" dirty="0" smtClean="0">
                <a:solidFill>
                  <a:srgbClr val="000099"/>
                </a:solidFill>
                <a:effectLst/>
              </a:rPr>
              <a:t/>
            </a:r>
            <a:br>
              <a:rPr lang="en-US" sz="2800" dirty="0" smtClean="0">
                <a:solidFill>
                  <a:srgbClr val="000099"/>
                </a:solidFill>
                <a:effectLst/>
              </a:rPr>
            </a:br>
            <a:r>
              <a:rPr lang="en-US" dirty="0" smtClean="0">
                <a:solidFill>
                  <a:srgbClr val="FF9900"/>
                </a:solidFill>
                <a:effectLst/>
              </a:rPr>
              <a:t>San Luis Valley </a:t>
            </a:r>
            <a:br>
              <a:rPr lang="en-US" dirty="0" smtClean="0">
                <a:solidFill>
                  <a:srgbClr val="FF9900"/>
                </a:solidFill>
                <a:effectLst/>
              </a:rPr>
            </a:br>
            <a:r>
              <a:rPr lang="en-US" dirty="0" smtClean="0">
                <a:solidFill>
                  <a:srgbClr val="FF9900"/>
                </a:solidFill>
                <a:effectLst/>
              </a:rPr>
              <a:t>Community Health Survey</a:t>
            </a:r>
            <a:br>
              <a:rPr lang="en-US" dirty="0" smtClean="0">
                <a:solidFill>
                  <a:srgbClr val="FF9900"/>
                </a:solidFill>
                <a:effectLst/>
              </a:rPr>
            </a:br>
            <a:r>
              <a:rPr lang="en-US" sz="3600" dirty="0" smtClean="0">
                <a:solidFill>
                  <a:srgbClr val="FF9900"/>
                </a:solidFill>
                <a:effectLst/>
              </a:rPr>
              <a:t>Results for the Top Three Community-Identified Priority Areas</a:t>
            </a:r>
            <a:endParaRPr lang="en-US" sz="3600" dirty="0" smtClean="0">
              <a:solidFill>
                <a:srgbClr val="663300"/>
              </a:solidFill>
              <a:effectLst/>
            </a:endParaRPr>
          </a:p>
        </p:txBody>
      </p:sp>
      <p:sp>
        <p:nvSpPr>
          <p:cNvPr id="8198" name="Rectangle 3"/>
          <p:cNvSpPr>
            <a:spLocks noGrp="1" noChangeArrowheads="1"/>
          </p:cNvSpPr>
          <p:nvPr>
            <p:ph type="subTitle" idx="1"/>
          </p:nvPr>
        </p:nvSpPr>
        <p:spPr>
          <a:xfrm>
            <a:off x="381000" y="3733800"/>
            <a:ext cx="8763000" cy="2514600"/>
          </a:xfrm>
        </p:spPr>
        <p:txBody>
          <a:bodyPr lIns="90488" tIns="44450" rIns="90488" bIns="44450"/>
          <a:lstStyle/>
          <a:p>
            <a:pPr marL="342900" marR="0" indent="-342900" algn="l" eaLnBrk="1" hangingPunct="1"/>
            <a:r>
              <a:rPr lang="en-US" sz="2800" smtClean="0">
                <a:latin typeface="Calibri" panose="020F0502020204030204" pitchFamily="34" charset="0"/>
              </a:rPr>
              <a:t>Jini Puma &amp; Sharon Scarbro</a:t>
            </a:r>
          </a:p>
          <a:p>
            <a:pPr marL="342900" marR="0" indent="-342900" algn="l" eaLnBrk="1" hangingPunct="1"/>
            <a:r>
              <a:rPr lang="en-US" sz="2000" smtClean="0">
                <a:latin typeface="Calibri" panose="020F0502020204030204" pitchFamily="34" charset="0"/>
              </a:rPr>
              <a:t>Rocky Mountain Prevention Research Center</a:t>
            </a:r>
          </a:p>
          <a:p>
            <a:pPr marL="342900" marR="0" indent="-342900" algn="l" eaLnBrk="1" hangingPunct="1"/>
            <a:r>
              <a:rPr lang="en-US" sz="2000" smtClean="0">
                <a:latin typeface="Calibri" panose="020F0502020204030204" pitchFamily="34" charset="0"/>
              </a:rPr>
              <a:t>and Colorado Clinical Translational Sciences Institute</a:t>
            </a:r>
          </a:p>
        </p:txBody>
      </p:sp>
      <p:pic>
        <p:nvPicPr>
          <p:cNvPr id="8199" name="Picture 8" descr="RMPRC wordmark 201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5867400"/>
            <a:ext cx="77136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r>
              <a:rPr lang="en-US" smtClean="0"/>
              <a:t>Presentation Topics</a:t>
            </a:r>
          </a:p>
        </p:txBody>
      </p:sp>
      <p:sp>
        <p:nvSpPr>
          <p:cNvPr id="9219" name="Content Placeholder 5"/>
          <p:cNvSpPr>
            <a:spLocks noGrp="1"/>
          </p:cNvSpPr>
          <p:nvPr>
            <p:ph idx="1"/>
          </p:nvPr>
        </p:nvSpPr>
        <p:spPr/>
        <p:txBody>
          <a:bodyPr/>
          <a:lstStyle/>
          <a:p>
            <a:pPr>
              <a:defRPr/>
            </a:pPr>
            <a:r>
              <a:rPr lang="en-US" dirty="0" smtClean="0"/>
              <a:t>3 Health Priorities</a:t>
            </a:r>
          </a:p>
          <a:p>
            <a:pPr lvl="1">
              <a:defRPr/>
            </a:pPr>
            <a:r>
              <a:rPr lang="en-US" dirty="0" smtClean="0"/>
              <a:t>Who are the residents with poor mental and physical health?</a:t>
            </a:r>
          </a:p>
          <a:p>
            <a:pPr lvl="1">
              <a:defRPr/>
            </a:pPr>
            <a:r>
              <a:rPr lang="en-US" dirty="0" smtClean="0"/>
              <a:t>Who are the residents who do not engage with the health care system?....What are their “profiles”?</a:t>
            </a:r>
          </a:p>
          <a:p>
            <a:pPr lvl="1">
              <a:defRPr/>
            </a:pPr>
            <a:r>
              <a:rPr lang="en-US" dirty="0" smtClean="0"/>
              <a:t> Who are the residents with diabetes?...What are their “profiles”?</a:t>
            </a:r>
          </a:p>
          <a:p>
            <a:pPr marL="393700" lvl="1" indent="0">
              <a:buFont typeface="Wingdings 2" panose="05020102010507070707" pitchFamily="18" charset="2"/>
              <a:buNone/>
              <a:defRPr/>
            </a:pPr>
            <a:endParaRPr lang="en-US" dirty="0" smtClean="0"/>
          </a:p>
          <a:p>
            <a:pPr lvl="1">
              <a:defRPr/>
            </a:pPr>
            <a:endParaRPr lang="en-US" dirty="0" smtClean="0"/>
          </a:p>
          <a:p>
            <a:pPr lvl="1">
              <a:defRPr/>
            </a:pPr>
            <a:endParaRPr lang="en-US" dirty="0" smtClean="0"/>
          </a:p>
          <a:p>
            <a:pPr lvl="1">
              <a:defRPr/>
            </a:pPr>
            <a:endParaRPr lang="en-US" dirty="0" smtClean="0"/>
          </a:p>
        </p:txBody>
      </p:sp>
      <p:sp>
        <p:nvSpPr>
          <p:cNvPr id="3" name="Footer Placeholder 2"/>
          <p:cNvSpPr>
            <a:spLocks noGrp="1"/>
          </p:cNvSpPr>
          <p:nvPr>
            <p:ph type="ftr" sz="quarter" idx="11"/>
          </p:nvPr>
        </p:nvSpPr>
        <p:spPr>
          <a:xfrm>
            <a:off x="2667000" y="6096000"/>
            <a:ext cx="4800600" cy="501650"/>
          </a:xfrm>
        </p:spPr>
        <p:txBody>
          <a:bodyPr/>
          <a:lstStyle/>
          <a:p>
            <a:pPr>
              <a:defRPr/>
            </a:pPr>
            <a:r>
              <a:rPr lang="en-US" dirty="0" smtClean="0"/>
              <a:t>Produced by the Rocky Mountain Prevention Research Center</a:t>
            </a:r>
            <a:endParaRPr lang="en-US" dirty="0"/>
          </a:p>
        </p:txBody>
      </p:sp>
      <p:sp>
        <p:nvSpPr>
          <p:cNvPr id="1024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E9441A12-BE43-4228-A888-D73C7B671C65}" type="slidenum">
              <a:rPr lang="en-US" sz="1200" smtClean="0">
                <a:solidFill>
                  <a:srgbClr val="045C75"/>
                </a:solidFill>
              </a:rPr>
              <a:pPr>
                <a:spcBef>
                  <a:spcPct val="0"/>
                </a:spcBef>
                <a:buClrTx/>
                <a:buSzTx/>
                <a:buFontTx/>
                <a:buNone/>
              </a:pPr>
              <a:t>2</a:t>
            </a:fld>
            <a:endParaRPr lang="en-US" sz="1200" smtClean="0">
              <a:solidFill>
                <a:srgbClr val="045C75"/>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a:xfrm>
            <a:off x="685800" y="3124200"/>
            <a:ext cx="3657600" cy="1980575"/>
          </a:xfrm>
          <a:ln>
            <a:miter lim="800000"/>
            <a:headEnd/>
            <a:tailEnd/>
          </a:ln>
          <a:extLst/>
        </p:spPr>
        <p:txBody>
          <a:bodyPr>
            <a:normAutofit fontScale="90000"/>
          </a:bodyPr>
          <a:lstStyle/>
          <a:p>
            <a:pPr lvl="1" algn="ctr">
              <a:defRPr/>
            </a:pPr>
            <a:r>
              <a:rPr lang="en-US" dirty="0" smtClean="0"/>
              <a:t>Who Are the Residents with Poor Mental and Physical Health?</a:t>
            </a:r>
          </a:p>
        </p:txBody>
      </p:sp>
      <p:pic>
        <p:nvPicPr>
          <p:cNvPr id="11267" name="Picture 3" descr="SanLuishillchapel03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143000"/>
            <a:ext cx="358140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8"/>
          <p:cNvSpPr txBox="1">
            <a:spLocks noChangeArrowheads="1"/>
          </p:cNvSpPr>
          <p:nvPr/>
        </p:nvSpPr>
        <p:spPr bwMode="auto">
          <a:xfrm>
            <a:off x="4876800" y="6096000"/>
            <a:ext cx="373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sz="1400">
                <a:solidFill>
                  <a:schemeClr val="bg1"/>
                </a:solidFill>
              </a:rPr>
              <a:t>Church of the Stations of the Cross, San Luis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Chart 3"/>
          <p:cNvGraphicFramePr>
            <a:graphicFrameLocks/>
          </p:cNvGraphicFramePr>
          <p:nvPr/>
        </p:nvGraphicFramePr>
        <p:xfrm>
          <a:off x="0" y="2062163"/>
          <a:ext cx="9026525" cy="2927350"/>
        </p:xfrm>
        <a:graphic>
          <a:graphicData uri="http://schemas.openxmlformats.org/presentationml/2006/ole">
            <mc:AlternateContent xmlns:mc="http://schemas.openxmlformats.org/markup-compatibility/2006">
              <mc:Choice xmlns:v="urn:schemas-microsoft-com:vml" Requires="v">
                <p:oleObj spid="_x0000_s12309" r:id="rId4" imgW="9028959" imgH="2926334" progId="Excel.Chart.8">
                  <p:embed/>
                </p:oleObj>
              </mc:Choice>
              <mc:Fallback>
                <p:oleObj r:id="rId4" imgW="9028959" imgH="2926334"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62163"/>
                        <a:ext cx="9026525"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1"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BF1212D8-EDEF-4F65-9ED4-2356FCACC51B}" type="slidenum">
              <a:rPr lang="en-US" sz="1200" smtClean="0">
                <a:solidFill>
                  <a:srgbClr val="045C75"/>
                </a:solidFill>
              </a:rPr>
              <a:pPr>
                <a:spcBef>
                  <a:spcPct val="0"/>
                </a:spcBef>
                <a:buClrTx/>
                <a:buSzTx/>
                <a:buFontTx/>
                <a:buNone/>
              </a:pPr>
              <a:t>4</a:t>
            </a:fld>
            <a:endParaRPr lang="en-US" sz="1200" smtClean="0">
              <a:solidFill>
                <a:srgbClr val="045C75"/>
              </a:solidFill>
            </a:endParaRPr>
          </a:p>
        </p:txBody>
      </p:sp>
      <p:sp>
        <p:nvSpPr>
          <p:cNvPr id="8" name="Rectangle 2"/>
          <p:cNvSpPr txBox="1">
            <a:spLocks noChangeArrowheads="1"/>
          </p:cNvSpPr>
          <p:nvPr/>
        </p:nvSpPr>
        <p:spPr>
          <a:xfrm>
            <a:off x="685800" y="5105400"/>
            <a:ext cx="8001000" cy="1447800"/>
          </a:xfrm>
          <a:prstGeom prst="rect">
            <a:avLst/>
          </a:prstGeom>
          <a:solidFill>
            <a:schemeClr val="bg2"/>
          </a:solidFill>
        </p:spPr>
        <p:txBody>
          <a:bodyPr lIns="0" rIns="0" bIns="0" anchor="b"/>
          <a:lstStyle/>
          <a:p>
            <a:pPr algn="ctr" eaLnBrk="1" fontAlgn="auto" hangingPunct="1">
              <a:spcAft>
                <a:spcPts val="0"/>
              </a:spcAft>
              <a:defRPr/>
            </a:pPr>
            <a:r>
              <a:rPr lang="en-US" sz="2400" dirty="0">
                <a:solidFill>
                  <a:schemeClr val="accent2"/>
                </a:solidFill>
                <a:latin typeface="+mj-lt"/>
                <a:ea typeface="+mj-ea"/>
                <a:cs typeface="+mj-cs"/>
              </a:rPr>
              <a:t>Although a majority of SLV respondents had zero days on which their health was not good in the last month, responses varied widely from county to county; over a fourth of Costilla County respondents claimed 8+ days of “not good” health.</a:t>
            </a:r>
          </a:p>
        </p:txBody>
      </p:sp>
      <p:sp>
        <p:nvSpPr>
          <p:cNvPr id="9" name="Rectangle 2"/>
          <p:cNvSpPr txBox="1">
            <a:spLocks noChangeArrowheads="1"/>
          </p:cNvSpPr>
          <p:nvPr/>
        </p:nvSpPr>
        <p:spPr>
          <a:xfrm>
            <a:off x="609600" y="762000"/>
            <a:ext cx="7696200" cy="1066800"/>
          </a:xfrm>
          <a:prstGeom prst="rect">
            <a:avLst/>
          </a:prstGeom>
        </p:spPr>
        <p:txBody>
          <a:bodyPr lIns="0" rIns="0" bIns="0" anchor="b"/>
          <a:lstStyle/>
          <a:p>
            <a:pPr algn="ctr" eaLnBrk="1" fontAlgn="auto" hangingPunct="1">
              <a:spcAft>
                <a:spcPts val="0"/>
              </a:spcAft>
              <a:defRPr/>
            </a:pPr>
            <a:r>
              <a:rPr lang="en-US" sz="4000" dirty="0">
                <a:solidFill>
                  <a:schemeClr val="tx2"/>
                </a:solidFill>
                <a:latin typeface="+mj-lt"/>
                <a:ea typeface="+mj-ea"/>
                <a:cs typeface="+mj-cs"/>
              </a:rPr>
              <a:t>How many days in the past 30 days was your </a:t>
            </a:r>
            <a:r>
              <a:rPr lang="en-US" sz="4000" b="1" dirty="0">
                <a:solidFill>
                  <a:schemeClr val="tx2"/>
                </a:solidFill>
                <a:latin typeface="+mj-lt"/>
                <a:ea typeface="+mj-ea"/>
                <a:cs typeface="+mj-cs"/>
              </a:rPr>
              <a:t>physical health </a:t>
            </a:r>
            <a:r>
              <a:rPr lang="en-US" sz="4000" dirty="0">
                <a:solidFill>
                  <a:schemeClr val="tx2"/>
                </a:solidFill>
                <a:latin typeface="+mj-lt"/>
                <a:ea typeface="+mj-ea"/>
                <a:cs typeface="+mj-cs"/>
              </a:rPr>
              <a:t>not good?</a:t>
            </a:r>
          </a:p>
        </p:txBody>
      </p:sp>
      <p:sp>
        <p:nvSpPr>
          <p:cNvPr id="6" name="Footer Placeholder 5"/>
          <p:cNvSpPr>
            <a:spLocks noGrp="1"/>
          </p:cNvSpPr>
          <p:nvPr>
            <p:ph type="ftr" sz="quarter" idx="11"/>
          </p:nvPr>
        </p:nvSpPr>
        <p:spPr>
          <a:xfrm>
            <a:off x="2667000" y="6356350"/>
            <a:ext cx="44196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US" smtClean="0"/>
              <a:t>What is Associated with Poor </a:t>
            </a:r>
            <a:r>
              <a:rPr lang="en-US" b="1" smtClean="0"/>
              <a:t>Physical</a:t>
            </a:r>
            <a:r>
              <a:rPr lang="en-US" smtClean="0"/>
              <a:t> </a:t>
            </a:r>
            <a:r>
              <a:rPr lang="en-US" b="1" smtClean="0"/>
              <a:t>Health</a:t>
            </a:r>
            <a:r>
              <a:rPr lang="en-US" smtClean="0"/>
              <a:t>?</a:t>
            </a:r>
          </a:p>
        </p:txBody>
      </p:sp>
      <p:sp>
        <p:nvSpPr>
          <p:cNvPr id="14339" name="Content Placeholder 2"/>
          <p:cNvSpPr>
            <a:spLocks noGrp="1"/>
          </p:cNvSpPr>
          <p:nvPr>
            <p:ph idx="1"/>
          </p:nvPr>
        </p:nvSpPr>
        <p:spPr/>
        <p:txBody>
          <a:bodyPr/>
          <a:lstStyle/>
          <a:p>
            <a:r>
              <a:rPr lang="en-US" smtClean="0"/>
              <a:t>Increased number of poor physical health days is associated with:</a:t>
            </a:r>
          </a:p>
          <a:p>
            <a:pPr lvl="1"/>
            <a:r>
              <a:rPr lang="en-US" smtClean="0"/>
              <a:t>Increased age</a:t>
            </a:r>
          </a:p>
          <a:p>
            <a:pPr lvl="1"/>
            <a:r>
              <a:rPr lang="en-US" smtClean="0"/>
              <a:t>Low income (&lt;$25,000 vs </a:t>
            </a:r>
            <a:r>
              <a:rPr lang="en-US" u="sng" smtClean="0"/>
              <a:t>&gt;</a:t>
            </a:r>
            <a:r>
              <a:rPr lang="en-US" smtClean="0"/>
              <a:t> $25,000)</a:t>
            </a:r>
          </a:p>
          <a:p>
            <a:pPr lvl="1"/>
            <a:r>
              <a:rPr lang="en-US" smtClean="0"/>
              <a:t>Not having health insurance through work</a:t>
            </a:r>
          </a:p>
          <a:p>
            <a:pPr lvl="1"/>
            <a:r>
              <a:rPr lang="en-US" smtClean="0"/>
              <a:t>Having Medicare or Medicaid</a:t>
            </a:r>
          </a:p>
          <a:p>
            <a:pPr lvl="1"/>
            <a:r>
              <a:rPr lang="en-US" smtClean="0"/>
              <a:t>Having diabetes, arthritis*, or heart disease</a:t>
            </a:r>
          </a:p>
          <a:p>
            <a:pPr lvl="1"/>
            <a:r>
              <a:rPr lang="en-US" smtClean="0"/>
              <a:t>Having a higher number of chronic diseases</a:t>
            </a:r>
          </a:p>
          <a:p>
            <a:pPr lvl="1"/>
            <a:r>
              <a:rPr lang="en-US" smtClean="0"/>
              <a:t>Poor mental health (anxiety* and depression*)</a:t>
            </a:r>
          </a:p>
          <a:p>
            <a:pPr lvl="1"/>
            <a:r>
              <a:rPr lang="en-US" smtClean="0"/>
              <a:t>Lower levels of physical activity*</a:t>
            </a:r>
          </a:p>
        </p:txBody>
      </p:sp>
      <p:sp>
        <p:nvSpPr>
          <p:cNvPr id="4" name="Footer Placeholder 3"/>
          <p:cNvSpPr>
            <a:spLocks noGrp="1"/>
          </p:cNvSpPr>
          <p:nvPr>
            <p:ph type="ftr" sz="quarter" idx="11"/>
          </p:nvPr>
        </p:nvSpPr>
        <p:spPr>
          <a:xfrm>
            <a:off x="2362200" y="6477000"/>
            <a:ext cx="4191000" cy="365125"/>
          </a:xfrm>
        </p:spPr>
        <p:txBody>
          <a:bodyPr/>
          <a:lstStyle/>
          <a:p>
            <a:pPr>
              <a:defRPr/>
            </a:pPr>
            <a:r>
              <a:rPr lang="en-US" dirty="0" smtClean="0"/>
              <a:t>Produced by the Rocky Mountain Prevention Research Center</a:t>
            </a:r>
            <a:endParaRPr lang="en-US" dirty="0"/>
          </a:p>
        </p:txBody>
      </p:sp>
      <p:sp>
        <p:nvSpPr>
          <p:cNvPr id="143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95658FA-FC8E-40E9-BDE7-A762D5864159}" type="slidenum">
              <a:rPr lang="en-US" smtClean="0">
                <a:solidFill>
                  <a:srgbClr val="045C75"/>
                </a:solidFill>
                <a:latin typeface="Constantia" panose="02030602050306030303" pitchFamily="18" charset="0"/>
              </a:rPr>
              <a:pPr/>
              <a:t>5</a:t>
            </a:fld>
            <a:endParaRPr lang="en-US" smtClean="0">
              <a:solidFill>
                <a:srgbClr val="045C75"/>
              </a:solidFill>
              <a:latin typeface="Constantia" panose="02030602050306030303" pitchFamily="18" charset="0"/>
            </a:endParaRPr>
          </a:p>
        </p:txBody>
      </p:sp>
      <p:sp>
        <p:nvSpPr>
          <p:cNvPr id="6" name="TextBox 5"/>
          <p:cNvSpPr txBox="1"/>
          <p:nvPr/>
        </p:nvSpPr>
        <p:spPr>
          <a:xfrm>
            <a:off x="419100" y="6281738"/>
            <a:ext cx="8077200" cy="369887"/>
          </a:xfrm>
          <a:prstGeom prst="rect">
            <a:avLst/>
          </a:prstGeom>
          <a:noFill/>
        </p:spPr>
        <p:txBody>
          <a:bodyPr>
            <a:spAutoFit/>
          </a:bodyPr>
          <a:lstStyle/>
          <a:p>
            <a:pPr>
              <a:defRPr/>
            </a:pPr>
            <a:r>
              <a:rPr lang="en-US" dirty="0">
                <a:latin typeface="+mn-lt"/>
              </a:rPr>
              <a:t>*</a:t>
            </a:r>
            <a:r>
              <a:rPr lang="en-US" dirty="0"/>
              <a:t> </a:t>
            </a:r>
            <a:r>
              <a:rPr lang="en-US" dirty="0">
                <a:latin typeface="+mn-lt"/>
              </a:rPr>
              <a:t>Still associated even after controlling for age, income and education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990600"/>
            <a:ext cx="7696200" cy="762000"/>
          </a:xfrm>
        </p:spPr>
        <p:txBody>
          <a:bodyPr/>
          <a:lstStyle/>
          <a:p>
            <a:pPr algn="ctr" eaLnBrk="1" hangingPunct="1"/>
            <a:r>
              <a:rPr lang="en-US" sz="3200" smtClean="0"/>
              <a:t>How many days in the past 30 days was your </a:t>
            </a:r>
            <a:r>
              <a:rPr lang="en-US" sz="3200" b="1" smtClean="0"/>
              <a:t>mental health </a:t>
            </a:r>
            <a:r>
              <a:rPr lang="en-US" sz="3200" smtClean="0"/>
              <a:t>not good?</a:t>
            </a:r>
          </a:p>
        </p:txBody>
      </p:sp>
      <p:sp>
        <p:nvSpPr>
          <p:cNvPr id="15363"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C3325230-6592-47C4-BE3F-A23D0D64D44D}" type="slidenum">
              <a:rPr lang="en-US" sz="1200" smtClean="0">
                <a:solidFill>
                  <a:srgbClr val="045C75"/>
                </a:solidFill>
              </a:rPr>
              <a:pPr>
                <a:spcBef>
                  <a:spcPct val="0"/>
                </a:spcBef>
                <a:buClrTx/>
                <a:buSzTx/>
                <a:buFontTx/>
                <a:buNone/>
              </a:pPr>
              <a:t>6</a:t>
            </a:fld>
            <a:endParaRPr lang="en-US" sz="1200" smtClean="0">
              <a:solidFill>
                <a:srgbClr val="045C75"/>
              </a:solidFill>
            </a:endParaRPr>
          </a:p>
        </p:txBody>
      </p:sp>
      <p:graphicFrame>
        <p:nvGraphicFramePr>
          <p:cNvPr id="15364" name="Chart 3"/>
          <p:cNvGraphicFramePr>
            <a:graphicFrameLocks/>
          </p:cNvGraphicFramePr>
          <p:nvPr/>
        </p:nvGraphicFramePr>
        <p:xfrm>
          <a:off x="0" y="1828800"/>
          <a:ext cx="8991600" cy="3886200"/>
        </p:xfrm>
        <a:graphic>
          <a:graphicData uri="http://schemas.openxmlformats.org/presentationml/2006/ole">
            <mc:AlternateContent xmlns:mc="http://schemas.openxmlformats.org/markup-compatibility/2006">
              <mc:Choice xmlns:v="urn:schemas-microsoft-com:vml" Requires="v">
                <p:oleObj spid="_x0000_s15381" r:id="rId4" imgW="8992379" imgH="3889585" progId="Excel.Chart.8">
                  <p:embed/>
                </p:oleObj>
              </mc:Choice>
              <mc:Fallback>
                <p:oleObj r:id="rId4" imgW="8992379" imgH="3889585"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28800"/>
                        <a:ext cx="8991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2"/>
          <p:cNvSpPr txBox="1">
            <a:spLocks noChangeArrowheads="1"/>
          </p:cNvSpPr>
          <p:nvPr/>
        </p:nvSpPr>
        <p:spPr>
          <a:xfrm>
            <a:off x="609600" y="5867400"/>
            <a:ext cx="8001000" cy="762000"/>
          </a:xfrm>
          <a:prstGeom prst="rect">
            <a:avLst/>
          </a:prstGeom>
          <a:solidFill>
            <a:schemeClr val="bg2"/>
          </a:solidFill>
        </p:spPr>
        <p:txBody>
          <a:bodyPr lIns="0" rIns="0" bIns="0" anchor="b"/>
          <a:lstStyle/>
          <a:p>
            <a:pPr algn="ctr" eaLnBrk="1" fontAlgn="auto" hangingPunct="1">
              <a:spcAft>
                <a:spcPts val="0"/>
              </a:spcAft>
              <a:defRPr/>
            </a:pPr>
            <a:r>
              <a:rPr lang="en-US" sz="2400" dirty="0">
                <a:solidFill>
                  <a:schemeClr val="accent2"/>
                </a:solidFill>
                <a:latin typeface="+mj-lt"/>
                <a:ea typeface="+mj-ea"/>
                <a:cs typeface="+mj-cs"/>
              </a:rPr>
              <a:t>A third to almost a half of respondents had one or more days  in which their mental health was not good in the last month.  </a:t>
            </a:r>
          </a:p>
        </p:txBody>
      </p:sp>
      <p:sp>
        <p:nvSpPr>
          <p:cNvPr id="6" name="Footer Placeholder 5"/>
          <p:cNvSpPr>
            <a:spLocks noGrp="1"/>
          </p:cNvSpPr>
          <p:nvPr>
            <p:ph type="ftr" sz="quarter" idx="11"/>
          </p:nvPr>
        </p:nvSpPr>
        <p:spPr>
          <a:xfrm>
            <a:off x="2590800" y="6492875"/>
            <a:ext cx="44196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smtClean="0"/>
              <a:t>What is Associated with </a:t>
            </a:r>
            <a:r>
              <a:rPr lang="en-US" b="1" smtClean="0"/>
              <a:t>Mental Health</a:t>
            </a:r>
            <a:r>
              <a:rPr lang="en-US" smtClean="0"/>
              <a:t>?</a:t>
            </a:r>
          </a:p>
        </p:txBody>
      </p:sp>
      <p:sp>
        <p:nvSpPr>
          <p:cNvPr id="3" name="Content Placeholder 2"/>
          <p:cNvSpPr>
            <a:spLocks noGrp="1"/>
          </p:cNvSpPr>
          <p:nvPr>
            <p:ph idx="1"/>
          </p:nvPr>
        </p:nvSpPr>
        <p:spPr>
          <a:xfrm>
            <a:off x="457200" y="1890713"/>
            <a:ext cx="8229600" cy="4389437"/>
          </a:xfrm>
        </p:spPr>
        <p:txBody>
          <a:bodyPr/>
          <a:lstStyle/>
          <a:p>
            <a:pPr>
              <a:defRPr/>
            </a:pPr>
            <a:r>
              <a:rPr lang="en-US" dirty="0" smtClean="0"/>
              <a:t>Increased number of poor mental health days is associated with:</a:t>
            </a:r>
          </a:p>
          <a:p>
            <a:pPr lvl="1">
              <a:defRPr/>
            </a:pPr>
            <a:r>
              <a:rPr lang="en-US" dirty="0" smtClean="0"/>
              <a:t>Low income (&lt;$25,000 </a:t>
            </a:r>
            <a:r>
              <a:rPr lang="en-US" dirty="0" err="1" smtClean="0"/>
              <a:t>vs</a:t>
            </a:r>
            <a:r>
              <a:rPr lang="en-US" dirty="0" smtClean="0"/>
              <a:t> </a:t>
            </a:r>
            <a:r>
              <a:rPr lang="en-US" u="sng" dirty="0" smtClean="0"/>
              <a:t>&gt;</a:t>
            </a:r>
            <a:r>
              <a:rPr lang="en-US" dirty="0" smtClean="0"/>
              <a:t> $25,000)</a:t>
            </a:r>
          </a:p>
          <a:p>
            <a:pPr lvl="1">
              <a:defRPr/>
            </a:pPr>
            <a:r>
              <a:rPr lang="en-US" dirty="0" smtClean="0"/>
              <a:t>Having Medicaid</a:t>
            </a:r>
          </a:p>
          <a:p>
            <a:pPr lvl="1">
              <a:defRPr/>
            </a:pPr>
            <a:r>
              <a:rPr lang="en-US" dirty="0" smtClean="0"/>
              <a:t>Having arthritis</a:t>
            </a:r>
          </a:p>
          <a:p>
            <a:pPr lvl="1">
              <a:defRPr/>
            </a:pPr>
            <a:r>
              <a:rPr lang="en-US" dirty="0" smtClean="0"/>
              <a:t>Having anxiety* and depressive* disorder </a:t>
            </a:r>
          </a:p>
          <a:p>
            <a:pPr lvl="1">
              <a:defRPr/>
            </a:pPr>
            <a:r>
              <a:rPr lang="en-US" dirty="0" smtClean="0"/>
              <a:t>Lower levels of physical activity*</a:t>
            </a:r>
          </a:p>
          <a:p>
            <a:pPr marL="393700" lvl="1" indent="0">
              <a:buFont typeface="Wingdings 2" panose="05020102010507070707" pitchFamily="18" charset="2"/>
              <a:buNone/>
              <a:defRPr/>
            </a:pPr>
            <a:endParaRPr lang="en-US" dirty="0" smtClean="0"/>
          </a:p>
        </p:txBody>
      </p:sp>
      <p:sp>
        <p:nvSpPr>
          <p:cNvPr id="4" name="Footer Placeholder 3"/>
          <p:cNvSpPr>
            <a:spLocks noGrp="1"/>
          </p:cNvSpPr>
          <p:nvPr>
            <p:ph type="ftr" sz="quarter" idx="11"/>
          </p:nvPr>
        </p:nvSpPr>
        <p:spPr>
          <a:xfrm>
            <a:off x="1828800" y="6356350"/>
            <a:ext cx="4191000" cy="365125"/>
          </a:xfrm>
        </p:spPr>
        <p:txBody>
          <a:bodyPr/>
          <a:lstStyle/>
          <a:p>
            <a:pPr>
              <a:defRPr/>
            </a:pPr>
            <a:r>
              <a:rPr lang="en-US" dirty="0" smtClean="0"/>
              <a:t>Produced by the Rocky Mountain Prevention Research Center</a:t>
            </a:r>
            <a:endParaRPr lang="en-US" dirty="0"/>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9937CE-1444-465F-8BB1-11B38BB5C80D}" type="slidenum">
              <a:rPr lang="en-US" smtClean="0">
                <a:solidFill>
                  <a:srgbClr val="045C75"/>
                </a:solidFill>
                <a:latin typeface="Constantia" panose="02030602050306030303" pitchFamily="18" charset="0"/>
              </a:rPr>
              <a:pPr/>
              <a:t>7</a:t>
            </a:fld>
            <a:endParaRPr lang="en-US" smtClean="0">
              <a:solidFill>
                <a:srgbClr val="045C75"/>
              </a:solidFill>
              <a:latin typeface="Constantia" panose="02030602050306030303" pitchFamily="18" charset="0"/>
            </a:endParaRPr>
          </a:p>
        </p:txBody>
      </p:sp>
      <p:sp>
        <p:nvSpPr>
          <p:cNvPr id="6" name="TextBox 5"/>
          <p:cNvSpPr txBox="1"/>
          <p:nvPr/>
        </p:nvSpPr>
        <p:spPr>
          <a:xfrm>
            <a:off x="533400" y="5181600"/>
            <a:ext cx="8077200" cy="369888"/>
          </a:xfrm>
          <a:prstGeom prst="rect">
            <a:avLst/>
          </a:prstGeom>
          <a:noFill/>
        </p:spPr>
        <p:txBody>
          <a:bodyPr>
            <a:spAutoFit/>
          </a:bodyPr>
          <a:lstStyle/>
          <a:p>
            <a:pPr>
              <a:defRPr/>
            </a:pPr>
            <a:r>
              <a:rPr lang="en-US" dirty="0">
                <a:latin typeface="+mn-lt"/>
              </a:rPr>
              <a:t>*</a:t>
            </a:r>
            <a:r>
              <a:rPr lang="en-US" dirty="0"/>
              <a:t> </a:t>
            </a:r>
            <a:r>
              <a:rPr lang="en-US" dirty="0">
                <a:latin typeface="+mn-lt"/>
              </a:rPr>
              <a:t>Still associated even after controlling for age, income and education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371600"/>
            <a:ext cx="9144000" cy="685800"/>
          </a:xfrm>
        </p:spPr>
        <p:txBody>
          <a:bodyPr/>
          <a:lstStyle/>
          <a:p>
            <a:pPr algn="ctr" eaLnBrk="1" hangingPunct="1"/>
            <a:r>
              <a:rPr lang="en-US" sz="3200" smtClean="0"/>
              <a:t>How many days in the past 30 days did your </a:t>
            </a:r>
            <a:r>
              <a:rPr lang="en-US" sz="3200" b="1" smtClean="0"/>
              <a:t>physical or mental health</a:t>
            </a:r>
            <a:r>
              <a:rPr lang="en-US" sz="3200" smtClean="0"/>
              <a:t> keep you from doing your usual activities?</a:t>
            </a:r>
          </a:p>
        </p:txBody>
      </p:sp>
      <p:sp>
        <p:nvSpPr>
          <p:cNvPr id="18435"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89D7BF3A-DAF8-45CB-B5F2-DAC1BEFBA2BF}" type="slidenum">
              <a:rPr lang="en-US" sz="1200" smtClean="0">
                <a:solidFill>
                  <a:srgbClr val="045C75"/>
                </a:solidFill>
              </a:rPr>
              <a:pPr>
                <a:spcBef>
                  <a:spcPct val="0"/>
                </a:spcBef>
                <a:buClrTx/>
                <a:buSzTx/>
                <a:buFontTx/>
                <a:buNone/>
              </a:pPr>
              <a:t>8</a:t>
            </a:fld>
            <a:endParaRPr lang="en-US" sz="1200" smtClean="0">
              <a:solidFill>
                <a:srgbClr val="045C75"/>
              </a:solidFill>
            </a:endParaRPr>
          </a:p>
        </p:txBody>
      </p:sp>
      <p:graphicFrame>
        <p:nvGraphicFramePr>
          <p:cNvPr id="18436" name="Chart 3"/>
          <p:cNvGraphicFramePr>
            <a:graphicFrameLocks/>
          </p:cNvGraphicFramePr>
          <p:nvPr/>
        </p:nvGraphicFramePr>
        <p:xfrm>
          <a:off x="304800" y="1905000"/>
          <a:ext cx="8610600" cy="3505200"/>
        </p:xfrm>
        <a:graphic>
          <a:graphicData uri="http://schemas.openxmlformats.org/presentationml/2006/ole">
            <mc:AlternateContent xmlns:mc="http://schemas.openxmlformats.org/markup-compatibility/2006">
              <mc:Choice xmlns:v="urn:schemas-microsoft-com:vml" Requires="v">
                <p:oleObj spid="_x0000_s18453" r:id="rId4" imgW="8614395" imgH="3505504" progId="Excel.Chart.8">
                  <p:embed/>
                </p:oleObj>
              </mc:Choice>
              <mc:Fallback>
                <p:oleObj r:id="rId4" imgW="8614395" imgH="3505504"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905000"/>
                        <a:ext cx="8610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tangle 2"/>
          <p:cNvSpPr txBox="1">
            <a:spLocks noChangeArrowheads="1"/>
          </p:cNvSpPr>
          <p:nvPr/>
        </p:nvSpPr>
        <p:spPr>
          <a:xfrm>
            <a:off x="609600" y="5257800"/>
            <a:ext cx="8001000" cy="1447800"/>
          </a:xfrm>
          <a:prstGeom prst="rect">
            <a:avLst/>
          </a:prstGeom>
          <a:solidFill>
            <a:schemeClr val="bg2"/>
          </a:solidFill>
        </p:spPr>
        <p:txBody>
          <a:bodyPr lIns="0" rIns="0" bIns="0" anchor="b"/>
          <a:lstStyle/>
          <a:p>
            <a:pPr algn="ctr" eaLnBrk="1" fontAlgn="auto" hangingPunct="1">
              <a:spcAft>
                <a:spcPts val="0"/>
              </a:spcAft>
              <a:defRPr/>
            </a:pPr>
            <a:r>
              <a:rPr lang="en-US" sz="2400" dirty="0">
                <a:solidFill>
                  <a:schemeClr val="accent2"/>
                </a:solidFill>
                <a:latin typeface="+mj-lt"/>
                <a:ea typeface="+mj-ea"/>
                <a:cs typeface="+mj-cs"/>
              </a:rPr>
              <a:t>Over 40% of respondents reported that their mental or physical health kept them from doing activities at least one day in the last month.  This equates to lost productivity in the work place and at home.</a:t>
            </a:r>
          </a:p>
        </p:txBody>
      </p:sp>
      <p:sp>
        <p:nvSpPr>
          <p:cNvPr id="6" name="Footer Placeholder 5"/>
          <p:cNvSpPr>
            <a:spLocks noGrp="1"/>
          </p:cNvSpPr>
          <p:nvPr>
            <p:ph type="ftr" sz="quarter" idx="11"/>
          </p:nvPr>
        </p:nvSpPr>
        <p:spPr>
          <a:xfrm>
            <a:off x="2590800" y="6613525"/>
            <a:ext cx="4495800" cy="244475"/>
          </a:xfrm>
        </p:spPr>
        <p:txBody>
          <a:bodyPr/>
          <a:lstStyle/>
          <a:p>
            <a:pPr>
              <a:defRPr/>
            </a:pPr>
            <a:r>
              <a:rPr lang="en-US"/>
              <a:t>Produced by the Rocky Mountain Prevention Research Center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1189038"/>
            <a:ext cx="8229600" cy="1143000"/>
          </a:xfrm>
        </p:spPr>
        <p:txBody>
          <a:bodyPr/>
          <a:lstStyle/>
          <a:p>
            <a:pPr algn="ctr"/>
            <a:r>
              <a:rPr lang="en-US" smtClean="0"/>
              <a:t>What is Associated with Limited Daily Activity Because of </a:t>
            </a:r>
            <a:r>
              <a:rPr lang="en-US" b="1" smtClean="0"/>
              <a:t>P</a:t>
            </a:r>
            <a:r>
              <a:rPr lang="en-US" sz="5400" b="1" smtClean="0"/>
              <a:t>hysical or Mental Health</a:t>
            </a:r>
            <a:r>
              <a:rPr lang="en-US" smtClean="0"/>
              <a:t>?</a:t>
            </a:r>
          </a:p>
        </p:txBody>
      </p:sp>
      <p:sp>
        <p:nvSpPr>
          <p:cNvPr id="20483" name="Content Placeholder 2"/>
          <p:cNvSpPr>
            <a:spLocks noGrp="1"/>
          </p:cNvSpPr>
          <p:nvPr>
            <p:ph idx="1"/>
          </p:nvPr>
        </p:nvSpPr>
        <p:spPr>
          <a:xfrm>
            <a:off x="533400" y="2332038"/>
            <a:ext cx="8229600" cy="4389437"/>
          </a:xfrm>
        </p:spPr>
        <p:txBody>
          <a:bodyPr/>
          <a:lstStyle/>
          <a:p>
            <a:r>
              <a:rPr lang="en-US" smtClean="0"/>
              <a:t>Increased number of days that mental or physical health hindered activity is associated with:</a:t>
            </a:r>
          </a:p>
          <a:p>
            <a:pPr lvl="1"/>
            <a:r>
              <a:rPr lang="en-US" smtClean="0"/>
              <a:t>Being male</a:t>
            </a:r>
          </a:p>
          <a:p>
            <a:pPr lvl="1"/>
            <a:r>
              <a:rPr lang="en-US" smtClean="0"/>
              <a:t>Hispanic ethnicity vs non-Hispanic</a:t>
            </a:r>
          </a:p>
          <a:p>
            <a:pPr lvl="1"/>
            <a:r>
              <a:rPr lang="en-US" smtClean="0"/>
              <a:t>Low income (&lt;$25,000 vs </a:t>
            </a:r>
            <a:r>
              <a:rPr lang="en-US" u="sng" smtClean="0"/>
              <a:t>&gt;</a:t>
            </a:r>
            <a:r>
              <a:rPr lang="en-US" smtClean="0"/>
              <a:t> $25,000)</a:t>
            </a:r>
          </a:p>
          <a:p>
            <a:pPr lvl="1"/>
            <a:r>
              <a:rPr lang="en-US" smtClean="0"/>
              <a:t>Less education</a:t>
            </a:r>
          </a:p>
          <a:p>
            <a:pPr lvl="1"/>
            <a:r>
              <a:rPr lang="en-US" smtClean="0"/>
              <a:t>Not having insurance through work</a:t>
            </a:r>
          </a:p>
          <a:p>
            <a:pPr lvl="1"/>
            <a:r>
              <a:rPr lang="en-US" smtClean="0"/>
              <a:t>Having Medicaid or CHP+</a:t>
            </a:r>
          </a:p>
        </p:txBody>
      </p:sp>
      <p:sp>
        <p:nvSpPr>
          <p:cNvPr id="4" name="Footer Placeholder 3"/>
          <p:cNvSpPr>
            <a:spLocks noGrp="1"/>
          </p:cNvSpPr>
          <p:nvPr>
            <p:ph type="ftr" sz="quarter" idx="11"/>
          </p:nvPr>
        </p:nvSpPr>
        <p:spPr>
          <a:xfrm>
            <a:off x="1905000" y="6450013"/>
            <a:ext cx="4191000" cy="365125"/>
          </a:xfrm>
        </p:spPr>
        <p:txBody>
          <a:bodyPr/>
          <a:lstStyle/>
          <a:p>
            <a:pPr>
              <a:defRPr/>
            </a:pPr>
            <a:r>
              <a:rPr lang="en-US" dirty="0" smtClean="0"/>
              <a:t>Produced by the Rocky Mountain Prevention Research Center</a:t>
            </a:r>
            <a:endParaRPr lang="en-US" dirty="0"/>
          </a:p>
        </p:txBody>
      </p:sp>
      <p:sp>
        <p:nvSpPr>
          <p:cNvPr id="2048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630BCF-5B66-4057-9C98-23F2A881494F}" type="slidenum">
              <a:rPr lang="en-US" smtClean="0">
                <a:solidFill>
                  <a:srgbClr val="045C75"/>
                </a:solidFill>
                <a:latin typeface="Constantia" panose="02030602050306030303" pitchFamily="18" charset="0"/>
              </a:rPr>
              <a:pPr/>
              <a:t>9</a:t>
            </a:fld>
            <a:endParaRPr lang="en-US" smtClean="0">
              <a:solidFill>
                <a:srgbClr val="045C75"/>
              </a:solidFill>
              <a:latin typeface="Constantia" panose="02030602050306030303" pitchFamily="18" charset="0"/>
            </a:endParaRPr>
          </a:p>
        </p:txBody>
      </p:sp>
      <p:sp>
        <p:nvSpPr>
          <p:cNvPr id="6" name="TextBox 5"/>
          <p:cNvSpPr txBox="1"/>
          <p:nvPr/>
        </p:nvSpPr>
        <p:spPr>
          <a:xfrm>
            <a:off x="609600" y="5892800"/>
            <a:ext cx="8077200" cy="369888"/>
          </a:xfrm>
          <a:prstGeom prst="rect">
            <a:avLst/>
          </a:prstGeom>
          <a:noFill/>
        </p:spPr>
        <p:txBody>
          <a:bodyPr>
            <a:spAutoFit/>
          </a:bodyPr>
          <a:lstStyle/>
          <a:p>
            <a:pPr>
              <a:defRPr/>
            </a:pPr>
            <a:r>
              <a:rPr lang="en-US" dirty="0">
                <a:latin typeface="+mn-lt"/>
              </a:rPr>
              <a:t>*</a:t>
            </a:r>
            <a:r>
              <a:rPr lang="en-US" dirty="0"/>
              <a:t> </a:t>
            </a:r>
            <a:r>
              <a:rPr lang="en-US" dirty="0">
                <a:latin typeface="+mn-lt"/>
              </a:rPr>
              <a:t>Still associated even after controlling for age, income and education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189038"/>
            <a:ext cx="8229600" cy="1143000"/>
          </a:xfrm>
        </p:spPr>
        <p:txBody>
          <a:bodyPr/>
          <a:lstStyle/>
          <a:p>
            <a:pPr algn="ctr"/>
            <a:r>
              <a:rPr lang="en-US" smtClean="0"/>
              <a:t>What is Associated with Limited Daily Activity Because of </a:t>
            </a:r>
            <a:r>
              <a:rPr lang="en-US" b="1" smtClean="0"/>
              <a:t>P</a:t>
            </a:r>
            <a:r>
              <a:rPr lang="en-US" sz="5400" b="1" smtClean="0"/>
              <a:t>hysical or Mental Health</a:t>
            </a:r>
            <a:r>
              <a:rPr lang="en-US" smtClean="0"/>
              <a:t>?</a:t>
            </a:r>
          </a:p>
        </p:txBody>
      </p:sp>
      <p:sp>
        <p:nvSpPr>
          <p:cNvPr id="3" name="Content Placeholder 2"/>
          <p:cNvSpPr>
            <a:spLocks noGrp="1"/>
          </p:cNvSpPr>
          <p:nvPr>
            <p:ph idx="1"/>
          </p:nvPr>
        </p:nvSpPr>
        <p:spPr>
          <a:xfrm>
            <a:off x="533400" y="2332038"/>
            <a:ext cx="8229600" cy="4389437"/>
          </a:xfrm>
        </p:spPr>
        <p:txBody>
          <a:bodyPr/>
          <a:lstStyle/>
          <a:p>
            <a:pPr>
              <a:defRPr/>
            </a:pPr>
            <a:r>
              <a:rPr lang="en-US" dirty="0" smtClean="0"/>
              <a:t>Increased number of days that mental or physical health hindered activity is associated with:</a:t>
            </a:r>
          </a:p>
          <a:p>
            <a:pPr lvl="1">
              <a:defRPr/>
            </a:pPr>
            <a:r>
              <a:rPr lang="en-US" dirty="0" smtClean="0"/>
              <a:t>Having diabetes, arthritis*, heart disease (heart attack, CHD, stroke)</a:t>
            </a:r>
          </a:p>
          <a:p>
            <a:pPr lvl="1">
              <a:defRPr/>
            </a:pPr>
            <a:r>
              <a:rPr lang="en-US" dirty="0" smtClean="0"/>
              <a:t>Having a higher number of chronic diseases</a:t>
            </a:r>
          </a:p>
          <a:p>
            <a:pPr lvl="1">
              <a:defRPr/>
            </a:pPr>
            <a:r>
              <a:rPr lang="en-US" dirty="0" smtClean="0"/>
              <a:t>Having anxiety* and depressive disorder </a:t>
            </a:r>
          </a:p>
          <a:p>
            <a:pPr lvl="1">
              <a:defRPr/>
            </a:pPr>
            <a:r>
              <a:rPr lang="en-US" dirty="0" smtClean="0"/>
              <a:t>Lower levels of physical activity</a:t>
            </a:r>
          </a:p>
          <a:p>
            <a:pPr marL="393700" lvl="1" indent="0">
              <a:buFont typeface="Wingdings 2" panose="05020102010507070707" pitchFamily="18" charset="2"/>
              <a:buNone/>
              <a:defRPr/>
            </a:pPr>
            <a:endParaRPr lang="en-US" dirty="0" smtClean="0"/>
          </a:p>
        </p:txBody>
      </p:sp>
      <p:sp>
        <p:nvSpPr>
          <p:cNvPr id="4" name="Footer Placeholder 3"/>
          <p:cNvSpPr>
            <a:spLocks noGrp="1"/>
          </p:cNvSpPr>
          <p:nvPr>
            <p:ph type="ftr" sz="quarter" idx="11"/>
          </p:nvPr>
        </p:nvSpPr>
        <p:spPr>
          <a:xfrm>
            <a:off x="1905000" y="6450013"/>
            <a:ext cx="4191000" cy="365125"/>
          </a:xfrm>
        </p:spPr>
        <p:txBody>
          <a:bodyPr/>
          <a:lstStyle/>
          <a:p>
            <a:pPr>
              <a:defRPr/>
            </a:pPr>
            <a:r>
              <a:rPr lang="en-US" dirty="0" smtClean="0"/>
              <a:t>Produced by the Rocky Mountain Prevention Research Center</a:t>
            </a:r>
            <a:endParaRPr lang="en-US" dirty="0"/>
          </a:p>
        </p:txBody>
      </p:sp>
      <p:sp>
        <p:nvSpPr>
          <p:cNvPr id="215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F78650D-C184-4BD6-8BC1-D77C9AD78A24}" type="slidenum">
              <a:rPr lang="en-US" smtClean="0">
                <a:solidFill>
                  <a:srgbClr val="045C75"/>
                </a:solidFill>
                <a:latin typeface="Constantia" panose="02030602050306030303" pitchFamily="18" charset="0"/>
              </a:rPr>
              <a:pPr/>
              <a:t>10</a:t>
            </a:fld>
            <a:endParaRPr lang="en-US" smtClean="0">
              <a:solidFill>
                <a:srgbClr val="045C75"/>
              </a:solidFill>
              <a:latin typeface="Constantia" panose="02030602050306030303" pitchFamily="18" charset="0"/>
            </a:endParaRPr>
          </a:p>
        </p:txBody>
      </p:sp>
      <p:sp>
        <p:nvSpPr>
          <p:cNvPr id="6" name="TextBox 5"/>
          <p:cNvSpPr txBox="1"/>
          <p:nvPr/>
        </p:nvSpPr>
        <p:spPr>
          <a:xfrm>
            <a:off x="584200" y="5611813"/>
            <a:ext cx="8077200" cy="368300"/>
          </a:xfrm>
          <a:prstGeom prst="rect">
            <a:avLst/>
          </a:prstGeom>
          <a:noFill/>
        </p:spPr>
        <p:txBody>
          <a:bodyPr>
            <a:spAutoFit/>
          </a:bodyPr>
          <a:lstStyle/>
          <a:p>
            <a:pPr>
              <a:defRPr/>
            </a:pPr>
            <a:r>
              <a:rPr lang="en-US" dirty="0">
                <a:latin typeface="+mn-lt"/>
              </a:rPr>
              <a:t>*</a:t>
            </a:r>
            <a:r>
              <a:rPr lang="en-US" dirty="0"/>
              <a:t> </a:t>
            </a:r>
            <a:r>
              <a:rPr lang="en-US" dirty="0">
                <a:latin typeface="+mn-lt"/>
              </a:rPr>
              <a:t>Still associated even after controlling for gender, age, income and education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a:xfrm>
            <a:off x="533400" y="4267200"/>
            <a:ext cx="3657600" cy="1980575"/>
          </a:xfrm>
          <a:ln>
            <a:miter lim="800000"/>
            <a:headEnd/>
            <a:tailEnd/>
          </a:ln>
          <a:extLst/>
        </p:spPr>
        <p:txBody>
          <a:bodyPr>
            <a:normAutofit fontScale="90000"/>
          </a:bodyPr>
          <a:lstStyle/>
          <a:p>
            <a:pPr lvl="1">
              <a:defRPr/>
            </a:pPr>
            <a:r>
              <a:rPr lang="en-US" dirty="0" smtClean="0"/>
              <a:t>Who are the residents who do not engage with the health care system? ....What are their “profiles”?</a:t>
            </a:r>
          </a:p>
        </p:txBody>
      </p:sp>
      <p:pic>
        <p:nvPicPr>
          <p:cNvPr id="22531" name="Picture 5" descr="Mt.Blanca.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28800"/>
            <a:ext cx="43465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838200"/>
            <a:ext cx="8153400" cy="1219200"/>
          </a:xfrm>
        </p:spPr>
        <p:txBody>
          <a:bodyPr>
            <a:noAutofit/>
          </a:bodyPr>
          <a:lstStyle/>
          <a:p>
            <a:pPr algn="ctr" eaLnBrk="1" fontAlgn="auto" hangingPunct="1">
              <a:spcAft>
                <a:spcPts val="0"/>
              </a:spcAft>
              <a:defRPr/>
            </a:pPr>
            <a:r>
              <a:rPr lang="en-US" sz="3600" dirty="0" smtClean="0"/>
              <a:t>Do you have a person you think of as your personal doctor or health care provider?</a:t>
            </a:r>
            <a:endParaRPr lang="en-US" sz="3600" dirty="0" smtClean="0">
              <a:solidFill>
                <a:schemeClr val="accent5">
                  <a:lumMod val="75000"/>
                </a:schemeClr>
              </a:solidFill>
            </a:endParaRPr>
          </a:p>
        </p:txBody>
      </p:sp>
      <p:sp>
        <p:nvSpPr>
          <p:cNvPr id="2355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D8035F9A-639F-4B97-AA36-1B15D057F78E}" type="slidenum">
              <a:rPr lang="en-US" sz="1200" smtClean="0">
                <a:solidFill>
                  <a:srgbClr val="045C75"/>
                </a:solidFill>
              </a:rPr>
              <a:pPr>
                <a:spcBef>
                  <a:spcPct val="0"/>
                </a:spcBef>
                <a:buClrTx/>
                <a:buSzTx/>
                <a:buFontTx/>
                <a:buNone/>
              </a:pPr>
              <a:t>12</a:t>
            </a:fld>
            <a:endParaRPr lang="en-US" sz="1200" smtClean="0">
              <a:solidFill>
                <a:srgbClr val="045C75"/>
              </a:solidFill>
            </a:endParaRPr>
          </a:p>
        </p:txBody>
      </p:sp>
      <p:graphicFrame>
        <p:nvGraphicFramePr>
          <p:cNvPr id="23556" name="Chart 3"/>
          <p:cNvGraphicFramePr>
            <a:graphicFrameLocks/>
          </p:cNvGraphicFramePr>
          <p:nvPr/>
        </p:nvGraphicFramePr>
        <p:xfrm>
          <a:off x="-533400" y="2209800"/>
          <a:ext cx="9372600" cy="5029200"/>
        </p:xfrm>
        <a:graphic>
          <a:graphicData uri="http://schemas.openxmlformats.org/presentationml/2006/ole">
            <mc:AlternateContent xmlns:mc="http://schemas.openxmlformats.org/markup-compatibility/2006">
              <mc:Choice xmlns:v="urn:schemas-microsoft-com:vml" Requires="v">
                <p:oleObj spid="_x0000_s23572" r:id="rId4" imgW="9376461" imgH="5029636" progId="Excel.Chart.8">
                  <p:embed/>
                </p:oleObj>
              </mc:Choice>
              <mc:Fallback>
                <p:oleObj r:id="rId4" imgW="9376461" imgH="5029636"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209800"/>
                        <a:ext cx="9372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a:xfrm>
            <a:off x="2667000" y="6356350"/>
            <a:ext cx="42672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1524000"/>
            <a:ext cx="8229600" cy="1143000"/>
          </a:xfrm>
        </p:spPr>
        <p:txBody>
          <a:bodyPr/>
          <a:lstStyle/>
          <a:p>
            <a:pPr algn="ctr"/>
            <a:r>
              <a:rPr lang="en-US" smtClean="0"/>
              <a:t>What is Associated with Having No Personal Health Care Provider?</a:t>
            </a:r>
          </a:p>
        </p:txBody>
      </p:sp>
      <p:sp>
        <p:nvSpPr>
          <p:cNvPr id="25603" name="Content Placeholder 2"/>
          <p:cNvSpPr>
            <a:spLocks noGrp="1"/>
          </p:cNvSpPr>
          <p:nvPr>
            <p:ph idx="1"/>
          </p:nvPr>
        </p:nvSpPr>
        <p:spPr>
          <a:xfrm>
            <a:off x="457200" y="2971800"/>
            <a:ext cx="8229600" cy="3352800"/>
          </a:xfrm>
        </p:spPr>
        <p:txBody>
          <a:bodyPr/>
          <a:lstStyle/>
          <a:p>
            <a:r>
              <a:rPr lang="en-US" dirty="0" smtClean="0"/>
              <a:t>Having no personal health care provider is associated with: </a:t>
            </a:r>
          </a:p>
          <a:p>
            <a:pPr lvl="1"/>
            <a:r>
              <a:rPr lang="en-US" dirty="0" smtClean="0"/>
              <a:t>Age (Younger people more likely)</a:t>
            </a:r>
          </a:p>
          <a:p>
            <a:pPr lvl="1"/>
            <a:r>
              <a:rPr lang="en-US" dirty="0" smtClean="0"/>
              <a:t>Gender (Males more likely)</a:t>
            </a:r>
          </a:p>
          <a:p>
            <a:pPr lvl="1"/>
            <a:r>
              <a:rPr lang="en-US" dirty="0" smtClean="0"/>
              <a:t>Lower income (&lt;$25,000)</a:t>
            </a:r>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665164-6B20-46B1-ADB1-CA6C9F0AF937}" type="slidenum">
              <a:rPr lang="en-US" smtClean="0">
                <a:solidFill>
                  <a:srgbClr val="045C75"/>
                </a:solidFill>
                <a:latin typeface="Constantia" panose="02030602050306030303" pitchFamily="18" charset="0"/>
              </a:rPr>
              <a:pPr/>
              <a:t>13</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1524000"/>
            <a:ext cx="8229600" cy="1143000"/>
          </a:xfrm>
        </p:spPr>
        <p:txBody>
          <a:bodyPr/>
          <a:lstStyle/>
          <a:p>
            <a:pPr algn="ctr"/>
            <a:r>
              <a:rPr lang="en-US" smtClean="0"/>
              <a:t>What is Associated with Having No Personal Health Care Provider?</a:t>
            </a:r>
          </a:p>
        </p:txBody>
      </p:sp>
      <p:sp>
        <p:nvSpPr>
          <p:cNvPr id="26627" name="Content Placeholder 2"/>
          <p:cNvSpPr>
            <a:spLocks noGrp="1"/>
          </p:cNvSpPr>
          <p:nvPr>
            <p:ph idx="1"/>
          </p:nvPr>
        </p:nvSpPr>
        <p:spPr>
          <a:xfrm>
            <a:off x="457200" y="2971800"/>
            <a:ext cx="8229600" cy="3352800"/>
          </a:xfrm>
        </p:spPr>
        <p:txBody>
          <a:bodyPr/>
          <a:lstStyle/>
          <a:p>
            <a:r>
              <a:rPr lang="en-US" dirty="0" smtClean="0"/>
              <a:t>Having no personal health care provider is associated with: </a:t>
            </a:r>
          </a:p>
          <a:p>
            <a:pPr lvl="1"/>
            <a:r>
              <a:rPr lang="en-US" dirty="0" smtClean="0"/>
              <a:t>Not having health care coverage</a:t>
            </a:r>
          </a:p>
          <a:p>
            <a:pPr lvl="1"/>
            <a:r>
              <a:rPr lang="en-US" dirty="0" smtClean="0"/>
              <a:t>Not having diabetes, cancer, arthritis, heart disease (heart attack, coronary heart disease, stroke)</a:t>
            </a:r>
          </a:p>
          <a:p>
            <a:pPr lvl="1"/>
            <a:r>
              <a:rPr lang="en-US" dirty="0" smtClean="0"/>
              <a:t>Having lower numbers of chronic conditions</a:t>
            </a:r>
          </a:p>
          <a:p>
            <a:pPr lvl="1"/>
            <a:r>
              <a:rPr lang="en-US" dirty="0" smtClean="0"/>
              <a:t>Not having anxiety</a:t>
            </a:r>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266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2E39783-8DB4-427D-91A3-0613E8E6466A}" type="slidenum">
              <a:rPr lang="en-US" smtClean="0">
                <a:solidFill>
                  <a:srgbClr val="045C75"/>
                </a:solidFill>
                <a:latin typeface="Constantia" panose="02030602050306030303" pitchFamily="18" charset="0"/>
              </a:rPr>
              <a:pPr/>
              <a:t>14</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3400" y="838200"/>
            <a:ext cx="8229600" cy="1676400"/>
          </a:xfrm>
        </p:spPr>
        <p:txBody>
          <a:bodyPr>
            <a:noAutofit/>
          </a:bodyPr>
          <a:lstStyle/>
          <a:p>
            <a:pPr algn="ctr" eaLnBrk="1" fontAlgn="auto" hangingPunct="1">
              <a:spcAft>
                <a:spcPts val="0"/>
              </a:spcAft>
              <a:defRPr/>
            </a:pPr>
            <a:r>
              <a:rPr lang="en-US" sz="3600" dirty="0" smtClean="0"/>
              <a:t>Was there a time in the past 12 months that you needed to see a doctor but could not because of cost?</a:t>
            </a:r>
            <a:endParaRPr lang="en-US" sz="3600" dirty="0" smtClean="0">
              <a:solidFill>
                <a:schemeClr val="accent5">
                  <a:lumMod val="75000"/>
                </a:schemeClr>
              </a:solidFill>
            </a:endParaRPr>
          </a:p>
        </p:txBody>
      </p:sp>
      <p:sp>
        <p:nvSpPr>
          <p:cNvPr id="2765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3DAA03A9-1A31-4BCB-B541-C59D07D8B538}" type="slidenum">
              <a:rPr lang="en-US" sz="1200" smtClean="0">
                <a:solidFill>
                  <a:srgbClr val="045C75"/>
                </a:solidFill>
              </a:rPr>
              <a:pPr>
                <a:spcBef>
                  <a:spcPct val="0"/>
                </a:spcBef>
                <a:buClrTx/>
                <a:buSzTx/>
                <a:buFontTx/>
                <a:buNone/>
              </a:pPr>
              <a:t>15</a:t>
            </a:fld>
            <a:endParaRPr lang="en-US" sz="1200" smtClean="0">
              <a:solidFill>
                <a:srgbClr val="045C75"/>
              </a:solidFill>
            </a:endParaRPr>
          </a:p>
        </p:txBody>
      </p:sp>
      <p:graphicFrame>
        <p:nvGraphicFramePr>
          <p:cNvPr id="27652" name="Chart 3"/>
          <p:cNvGraphicFramePr>
            <a:graphicFrameLocks/>
          </p:cNvGraphicFramePr>
          <p:nvPr/>
        </p:nvGraphicFramePr>
        <p:xfrm>
          <a:off x="0" y="2209800"/>
          <a:ext cx="8382000" cy="4648200"/>
        </p:xfrm>
        <a:graphic>
          <a:graphicData uri="http://schemas.openxmlformats.org/presentationml/2006/ole">
            <mc:AlternateContent xmlns:mc="http://schemas.openxmlformats.org/markup-compatibility/2006">
              <mc:Choice xmlns:v="urn:schemas-microsoft-com:vml" Requires="v">
                <p:oleObj spid="_x0000_s27668" r:id="rId4" imgW="8382727" imgH="4645555" progId="Excel.Chart.8">
                  <p:embed/>
                </p:oleObj>
              </mc:Choice>
              <mc:Fallback>
                <p:oleObj r:id="rId4" imgW="8382727" imgH="4645555"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09800"/>
                        <a:ext cx="8382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a:xfrm>
            <a:off x="2667000" y="6356350"/>
            <a:ext cx="44958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1524000"/>
            <a:ext cx="8229600" cy="1143000"/>
          </a:xfrm>
        </p:spPr>
        <p:txBody>
          <a:bodyPr/>
          <a:lstStyle/>
          <a:p>
            <a:pPr algn="ctr"/>
            <a:r>
              <a:rPr lang="en-US" dirty="0" smtClean="0"/>
              <a:t>What is Associated with Cost Being a Barrier to Seeing a Doctor?</a:t>
            </a:r>
          </a:p>
        </p:txBody>
      </p:sp>
      <p:sp>
        <p:nvSpPr>
          <p:cNvPr id="29699" name="Content Placeholder 2"/>
          <p:cNvSpPr>
            <a:spLocks noGrp="1"/>
          </p:cNvSpPr>
          <p:nvPr>
            <p:ph idx="1"/>
          </p:nvPr>
        </p:nvSpPr>
        <p:spPr>
          <a:xfrm>
            <a:off x="457200" y="2971800"/>
            <a:ext cx="8229600" cy="3352800"/>
          </a:xfrm>
        </p:spPr>
        <p:txBody>
          <a:bodyPr/>
          <a:lstStyle/>
          <a:p>
            <a:r>
              <a:rPr lang="en-US" dirty="0"/>
              <a:t>Having cost be a barrier to seeing a doctor in the past 12 months is associated with: </a:t>
            </a:r>
          </a:p>
          <a:p>
            <a:pPr lvl="1"/>
            <a:r>
              <a:rPr lang="en-US" dirty="0" smtClean="0"/>
              <a:t>Age </a:t>
            </a:r>
            <a:r>
              <a:rPr lang="en-US" dirty="0"/>
              <a:t>(Younger people more likely</a:t>
            </a:r>
            <a:r>
              <a:rPr lang="en-US" dirty="0" smtClean="0"/>
              <a:t>)</a:t>
            </a:r>
          </a:p>
          <a:p>
            <a:pPr lvl="1"/>
            <a:r>
              <a:rPr lang="en-US" dirty="0"/>
              <a:t>Ethnicity (Hispanics more likely</a:t>
            </a:r>
            <a:r>
              <a:rPr lang="en-US" dirty="0" smtClean="0"/>
              <a:t>)</a:t>
            </a:r>
          </a:p>
          <a:p>
            <a:pPr lvl="1"/>
            <a:r>
              <a:rPr lang="en-US" dirty="0" smtClean="0"/>
              <a:t>Lower </a:t>
            </a:r>
            <a:r>
              <a:rPr lang="en-US" dirty="0"/>
              <a:t>income </a:t>
            </a:r>
            <a:r>
              <a:rPr lang="en-US" dirty="0" smtClean="0"/>
              <a:t>(&lt;$50,000)</a:t>
            </a:r>
          </a:p>
          <a:p>
            <a:pPr lvl="1"/>
            <a:r>
              <a:rPr lang="en-US" dirty="0" smtClean="0"/>
              <a:t>Education (High school and some college</a:t>
            </a:r>
            <a:r>
              <a:rPr lang="en-US" dirty="0"/>
              <a:t>)</a:t>
            </a:r>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2970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5E7BB2-A834-4E68-9402-159EC96BE0C0}" type="slidenum">
              <a:rPr lang="en-US" smtClean="0">
                <a:solidFill>
                  <a:srgbClr val="045C75"/>
                </a:solidFill>
                <a:latin typeface="Constantia" panose="02030602050306030303" pitchFamily="18" charset="0"/>
              </a:rPr>
              <a:pPr/>
              <a:t>16</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1524000"/>
            <a:ext cx="8229600" cy="1143000"/>
          </a:xfrm>
        </p:spPr>
        <p:txBody>
          <a:bodyPr/>
          <a:lstStyle/>
          <a:p>
            <a:pPr algn="ctr"/>
            <a:r>
              <a:rPr lang="en-US" smtClean="0"/>
              <a:t>What is Associated with Cost Being a Barrier to Seeing a Doctor?</a:t>
            </a:r>
          </a:p>
        </p:txBody>
      </p:sp>
      <p:sp>
        <p:nvSpPr>
          <p:cNvPr id="30723" name="Content Placeholder 2"/>
          <p:cNvSpPr>
            <a:spLocks noGrp="1"/>
          </p:cNvSpPr>
          <p:nvPr>
            <p:ph idx="1"/>
          </p:nvPr>
        </p:nvSpPr>
        <p:spPr>
          <a:xfrm>
            <a:off x="457200" y="2971800"/>
            <a:ext cx="8229600" cy="3352800"/>
          </a:xfrm>
        </p:spPr>
        <p:txBody>
          <a:bodyPr/>
          <a:lstStyle/>
          <a:p>
            <a:r>
              <a:rPr lang="en-US" dirty="0" smtClean="0"/>
              <a:t>Having cost be a barrier to seeing a doctor in the past 12 months is associated with: </a:t>
            </a:r>
          </a:p>
          <a:p>
            <a:pPr lvl="1"/>
            <a:r>
              <a:rPr lang="en-US" dirty="0"/>
              <a:t>Not having health care </a:t>
            </a:r>
            <a:r>
              <a:rPr lang="en-US" dirty="0" smtClean="0"/>
              <a:t>coverage</a:t>
            </a:r>
          </a:p>
          <a:p>
            <a:pPr lvl="1"/>
            <a:r>
              <a:rPr lang="en-US" dirty="0" smtClean="0"/>
              <a:t>Having </a:t>
            </a:r>
            <a:r>
              <a:rPr lang="en-US" dirty="0"/>
              <a:t>anxiety or depressive disorders</a:t>
            </a:r>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3072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88023D-3439-4EDC-843E-225D4DAF49AC}" type="slidenum">
              <a:rPr lang="en-US" smtClean="0">
                <a:solidFill>
                  <a:srgbClr val="045C75"/>
                </a:solidFill>
                <a:latin typeface="Constantia" panose="02030602050306030303" pitchFamily="18" charset="0"/>
              </a:rPr>
              <a:pPr/>
              <a:t>17</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914400"/>
            <a:ext cx="8001000" cy="609600"/>
          </a:xfrm>
        </p:spPr>
        <p:txBody>
          <a:bodyPr>
            <a:noAutofit/>
          </a:bodyPr>
          <a:lstStyle/>
          <a:p>
            <a:pPr algn="ctr" eaLnBrk="1" fontAlgn="auto" hangingPunct="1">
              <a:spcAft>
                <a:spcPts val="0"/>
              </a:spcAft>
              <a:defRPr/>
            </a:pPr>
            <a:r>
              <a:rPr lang="en-US" sz="3600" dirty="0" smtClean="0"/>
              <a:t>How long since your last routine checkup?</a:t>
            </a:r>
            <a:endParaRPr lang="en-US" sz="3600" dirty="0" smtClean="0">
              <a:solidFill>
                <a:schemeClr val="accent5">
                  <a:lumMod val="75000"/>
                </a:schemeClr>
              </a:solidFill>
            </a:endParaRPr>
          </a:p>
        </p:txBody>
      </p:sp>
      <p:sp>
        <p:nvSpPr>
          <p:cNvPr id="3174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F5872D6A-5913-4199-9D62-3BED7A325C3B}" type="slidenum">
              <a:rPr lang="en-US" sz="1200" smtClean="0">
                <a:solidFill>
                  <a:srgbClr val="045C75"/>
                </a:solidFill>
              </a:rPr>
              <a:pPr>
                <a:spcBef>
                  <a:spcPct val="0"/>
                </a:spcBef>
                <a:buClrTx/>
                <a:buSzTx/>
                <a:buFontTx/>
                <a:buNone/>
              </a:pPr>
              <a:t>18</a:t>
            </a:fld>
            <a:endParaRPr lang="en-US" sz="1200" smtClean="0">
              <a:solidFill>
                <a:srgbClr val="045C75"/>
              </a:solidFill>
            </a:endParaRPr>
          </a:p>
        </p:txBody>
      </p:sp>
      <p:graphicFrame>
        <p:nvGraphicFramePr>
          <p:cNvPr id="31748" name="Chart 3"/>
          <p:cNvGraphicFramePr>
            <a:graphicFrameLocks/>
          </p:cNvGraphicFramePr>
          <p:nvPr/>
        </p:nvGraphicFramePr>
        <p:xfrm>
          <a:off x="-762000" y="1676400"/>
          <a:ext cx="9906000" cy="5181600"/>
        </p:xfrm>
        <a:graphic>
          <a:graphicData uri="http://schemas.openxmlformats.org/presentationml/2006/ole">
            <mc:AlternateContent xmlns:mc="http://schemas.openxmlformats.org/markup-compatibility/2006">
              <mc:Choice xmlns:v="urn:schemas-microsoft-com:vml" Requires="v">
                <p:oleObj spid="_x0000_s31764" r:id="rId4" imgW="9906859" imgH="5182049" progId="Excel.Chart.8">
                  <p:embed/>
                </p:oleObj>
              </mc:Choice>
              <mc:Fallback>
                <p:oleObj r:id="rId4" imgW="9906859" imgH="5182049"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76400"/>
                        <a:ext cx="9906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a:xfrm>
            <a:off x="2667000" y="6356350"/>
            <a:ext cx="43434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0"/>
            <a:ext cx="8229600" cy="1143000"/>
          </a:xfrm>
        </p:spPr>
        <p:txBody>
          <a:bodyPr/>
          <a:lstStyle/>
          <a:p>
            <a:pPr algn="ctr"/>
            <a:r>
              <a:rPr lang="en-US" smtClean="0"/>
              <a:t>What is Associated with Going More than 2 Years Since Last Routine Check-Up?</a:t>
            </a:r>
          </a:p>
        </p:txBody>
      </p:sp>
      <p:sp>
        <p:nvSpPr>
          <p:cNvPr id="33795" name="Content Placeholder 2"/>
          <p:cNvSpPr>
            <a:spLocks noGrp="1"/>
          </p:cNvSpPr>
          <p:nvPr>
            <p:ph idx="1"/>
          </p:nvPr>
        </p:nvSpPr>
        <p:spPr>
          <a:xfrm>
            <a:off x="457200" y="2971800"/>
            <a:ext cx="8229600" cy="3352800"/>
          </a:xfrm>
        </p:spPr>
        <p:txBody>
          <a:bodyPr/>
          <a:lstStyle/>
          <a:p>
            <a:r>
              <a:rPr lang="en-US" dirty="0" smtClean="0"/>
              <a:t>Going more than 2 years since last routine check-up is associated with: </a:t>
            </a:r>
          </a:p>
          <a:p>
            <a:pPr lvl="1"/>
            <a:r>
              <a:rPr lang="en-US" dirty="0"/>
              <a:t>Age </a:t>
            </a:r>
            <a:r>
              <a:rPr lang="en-US" dirty="0" smtClean="0"/>
              <a:t>(Older </a:t>
            </a:r>
            <a:r>
              <a:rPr lang="en-US" dirty="0"/>
              <a:t>people more likely</a:t>
            </a:r>
            <a:r>
              <a:rPr lang="en-US" dirty="0" smtClean="0"/>
              <a:t>)</a:t>
            </a:r>
          </a:p>
          <a:p>
            <a:pPr lvl="1"/>
            <a:r>
              <a:rPr lang="en-US" dirty="0"/>
              <a:t>Gender (Males more likely)</a:t>
            </a:r>
          </a:p>
          <a:p>
            <a:pPr lvl="1"/>
            <a:endParaRPr lang="en-US" dirty="0"/>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3379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C68C7CE-F69E-4879-852C-9DB367A26A21}" type="slidenum">
              <a:rPr lang="en-US" smtClean="0">
                <a:solidFill>
                  <a:srgbClr val="045C75"/>
                </a:solidFill>
                <a:latin typeface="Constantia" panose="02030602050306030303" pitchFamily="18" charset="0"/>
              </a:rPr>
              <a:pPr/>
              <a:t>19</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524000"/>
            <a:ext cx="8229600" cy="1143000"/>
          </a:xfrm>
        </p:spPr>
        <p:txBody>
          <a:bodyPr/>
          <a:lstStyle/>
          <a:p>
            <a:pPr algn="ctr"/>
            <a:r>
              <a:rPr lang="en-US" smtClean="0"/>
              <a:t>What is Associated with Going More than 2 Years Since Last Routine Check-Up?</a:t>
            </a:r>
          </a:p>
        </p:txBody>
      </p:sp>
      <p:sp>
        <p:nvSpPr>
          <p:cNvPr id="34819" name="Content Placeholder 2"/>
          <p:cNvSpPr>
            <a:spLocks noGrp="1"/>
          </p:cNvSpPr>
          <p:nvPr>
            <p:ph idx="1"/>
          </p:nvPr>
        </p:nvSpPr>
        <p:spPr>
          <a:xfrm>
            <a:off x="457200" y="2971800"/>
            <a:ext cx="8229600" cy="3352800"/>
          </a:xfrm>
        </p:spPr>
        <p:txBody>
          <a:bodyPr/>
          <a:lstStyle/>
          <a:p>
            <a:r>
              <a:rPr lang="en-US" dirty="0" smtClean="0"/>
              <a:t>Going more than 2 years since last routine check-up is associated with: </a:t>
            </a:r>
          </a:p>
          <a:p>
            <a:pPr lvl="1"/>
            <a:r>
              <a:rPr lang="en-US" dirty="0" smtClean="0"/>
              <a:t>Not having health care coverage</a:t>
            </a:r>
          </a:p>
          <a:p>
            <a:pPr lvl="1"/>
            <a:r>
              <a:rPr lang="en-US" dirty="0" smtClean="0"/>
              <a:t>Not </a:t>
            </a:r>
            <a:r>
              <a:rPr lang="en-US" dirty="0"/>
              <a:t>having diabetes, </a:t>
            </a:r>
            <a:r>
              <a:rPr lang="en-US" dirty="0" smtClean="0"/>
              <a:t>obesity, arthritis, and  </a:t>
            </a:r>
            <a:r>
              <a:rPr lang="en-US" dirty="0"/>
              <a:t>coronary heart </a:t>
            </a:r>
            <a:r>
              <a:rPr lang="en-US" dirty="0" smtClean="0"/>
              <a:t>disease</a:t>
            </a:r>
          </a:p>
          <a:p>
            <a:pPr lvl="1"/>
            <a:r>
              <a:rPr lang="en-US" dirty="0"/>
              <a:t>Having lower numbers of chronic conditions</a:t>
            </a:r>
          </a:p>
          <a:p>
            <a:pPr lvl="1"/>
            <a:r>
              <a:rPr lang="en-US" dirty="0"/>
              <a:t>Not having </a:t>
            </a:r>
            <a:r>
              <a:rPr lang="en-US" dirty="0" smtClean="0"/>
              <a:t>anxiety or depressive disorder</a:t>
            </a:r>
            <a:endParaRPr lang="en-US" dirty="0"/>
          </a:p>
          <a:p>
            <a:pPr marL="393700" lvl="1" indent="0">
              <a:buNone/>
            </a:pPr>
            <a:endParaRPr lang="en-US" dirty="0" smtClean="0"/>
          </a:p>
          <a:p>
            <a:pPr lvl="1"/>
            <a:endParaRPr lang="en-US" dirty="0"/>
          </a:p>
          <a:p>
            <a:pPr marL="0" indent="0">
              <a:buNone/>
            </a:pPr>
            <a:endParaRPr lang="en-US" dirty="0" smtClean="0"/>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348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89A478-5099-484F-A8DA-80FAC5368C26}" type="slidenum">
              <a:rPr lang="en-US" smtClean="0">
                <a:solidFill>
                  <a:srgbClr val="045C75"/>
                </a:solidFill>
                <a:latin typeface="Constantia" panose="02030602050306030303" pitchFamily="18" charset="0"/>
              </a:rPr>
              <a:pPr/>
              <a:t>20</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762000" y="838200"/>
            <a:ext cx="8001000" cy="1066800"/>
          </a:xfrm>
        </p:spPr>
        <p:txBody>
          <a:bodyPr>
            <a:noAutofit/>
          </a:bodyPr>
          <a:lstStyle/>
          <a:p>
            <a:pPr algn="ctr" eaLnBrk="1" fontAlgn="auto" hangingPunct="1">
              <a:spcAft>
                <a:spcPts val="0"/>
              </a:spcAft>
              <a:defRPr/>
            </a:pPr>
            <a:r>
              <a:rPr lang="en-US" sz="3600" dirty="0" smtClean="0"/>
              <a:t>How many times in the past year did you receive care in the Emergency Room?</a:t>
            </a:r>
            <a:endParaRPr lang="en-US" sz="3600" dirty="0" smtClean="0">
              <a:solidFill>
                <a:schemeClr val="accent5">
                  <a:lumMod val="75000"/>
                </a:schemeClr>
              </a:solidFill>
            </a:endParaRPr>
          </a:p>
        </p:txBody>
      </p:sp>
      <p:sp>
        <p:nvSpPr>
          <p:cNvPr id="3584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1F62C58A-2AA5-4A39-8E71-4790E623C223}" type="slidenum">
              <a:rPr lang="en-US" sz="1200" smtClean="0">
                <a:solidFill>
                  <a:srgbClr val="045C75"/>
                </a:solidFill>
              </a:rPr>
              <a:pPr>
                <a:spcBef>
                  <a:spcPct val="0"/>
                </a:spcBef>
                <a:buClrTx/>
                <a:buSzTx/>
                <a:buFontTx/>
                <a:buNone/>
              </a:pPr>
              <a:t>21</a:t>
            </a:fld>
            <a:endParaRPr lang="en-US" sz="1200" smtClean="0">
              <a:solidFill>
                <a:srgbClr val="045C75"/>
              </a:solidFill>
            </a:endParaRPr>
          </a:p>
        </p:txBody>
      </p:sp>
      <p:graphicFrame>
        <p:nvGraphicFramePr>
          <p:cNvPr id="35844" name="Chart 3"/>
          <p:cNvGraphicFramePr>
            <a:graphicFrameLocks/>
          </p:cNvGraphicFramePr>
          <p:nvPr/>
        </p:nvGraphicFramePr>
        <p:xfrm>
          <a:off x="152400" y="2133600"/>
          <a:ext cx="8991600" cy="5105400"/>
        </p:xfrm>
        <a:graphic>
          <a:graphicData uri="http://schemas.openxmlformats.org/presentationml/2006/ole">
            <mc:AlternateContent xmlns:mc="http://schemas.openxmlformats.org/markup-compatibility/2006">
              <mc:Choice xmlns:v="urn:schemas-microsoft-com:vml" Requires="v">
                <p:oleObj spid="_x0000_s35860" r:id="rId4" imgW="8992379" imgH="5108891" progId="Excel.Chart.8">
                  <p:embed/>
                </p:oleObj>
              </mc:Choice>
              <mc:Fallback>
                <p:oleObj r:id="rId4" imgW="8992379" imgH="5108891"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133600"/>
                        <a:ext cx="8991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Footer Placeholder 4"/>
          <p:cNvSpPr>
            <a:spLocks noGrp="1"/>
          </p:cNvSpPr>
          <p:nvPr>
            <p:ph type="ftr" sz="quarter" idx="11"/>
          </p:nvPr>
        </p:nvSpPr>
        <p:spPr>
          <a:xfrm>
            <a:off x="2667000" y="6356350"/>
            <a:ext cx="43434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1524000"/>
            <a:ext cx="8229600" cy="1143000"/>
          </a:xfrm>
        </p:spPr>
        <p:txBody>
          <a:bodyPr/>
          <a:lstStyle/>
          <a:p>
            <a:pPr algn="ctr"/>
            <a:r>
              <a:rPr lang="en-US" dirty="0" smtClean="0"/>
              <a:t>What is Associated with Having 2 or More ER Visits in the Past 12 Months?</a:t>
            </a:r>
          </a:p>
        </p:txBody>
      </p:sp>
      <p:sp>
        <p:nvSpPr>
          <p:cNvPr id="37891" name="Content Placeholder 2"/>
          <p:cNvSpPr>
            <a:spLocks noGrp="1"/>
          </p:cNvSpPr>
          <p:nvPr>
            <p:ph idx="1"/>
          </p:nvPr>
        </p:nvSpPr>
        <p:spPr>
          <a:xfrm>
            <a:off x="457200" y="2971800"/>
            <a:ext cx="8229600" cy="3352800"/>
          </a:xfrm>
        </p:spPr>
        <p:txBody>
          <a:bodyPr/>
          <a:lstStyle/>
          <a:p>
            <a:r>
              <a:rPr lang="en-US" dirty="0" smtClean="0"/>
              <a:t>Having 2 or more ER visits in the past 12 months is associated with: </a:t>
            </a:r>
          </a:p>
          <a:p>
            <a:pPr lvl="1"/>
            <a:r>
              <a:rPr lang="en-US" dirty="0"/>
              <a:t>Age (Younger people more likely</a:t>
            </a:r>
            <a:r>
              <a:rPr lang="en-US" dirty="0" smtClean="0"/>
              <a:t>)</a:t>
            </a:r>
          </a:p>
          <a:p>
            <a:pPr lvl="1"/>
            <a:r>
              <a:rPr lang="en-US" dirty="0"/>
              <a:t>Lower income (&lt;$25,000</a:t>
            </a:r>
            <a:r>
              <a:rPr lang="en-US" dirty="0" smtClean="0"/>
              <a:t>)</a:t>
            </a:r>
          </a:p>
          <a:p>
            <a:pPr lvl="1"/>
            <a:r>
              <a:rPr lang="en-US" dirty="0" smtClean="0"/>
              <a:t>Less Education (Less than High School)</a:t>
            </a:r>
            <a:endParaRPr lang="en-US" dirty="0"/>
          </a:p>
          <a:p>
            <a:pPr lvl="1"/>
            <a:endParaRPr lang="en-US" dirty="0"/>
          </a:p>
          <a:p>
            <a:pPr lvl="1"/>
            <a:endParaRPr lang="en-US" dirty="0"/>
          </a:p>
          <a:p>
            <a:pPr marL="393700" lvl="1" indent="0">
              <a:buNone/>
            </a:pPr>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378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16A67BE-F83C-44AD-A92C-D9F4A9C00549}" type="slidenum">
              <a:rPr lang="en-US" smtClean="0">
                <a:solidFill>
                  <a:srgbClr val="045C75"/>
                </a:solidFill>
                <a:latin typeface="Constantia" panose="02030602050306030303" pitchFamily="18" charset="0"/>
              </a:rPr>
              <a:pPr/>
              <a:t>22</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524000"/>
            <a:ext cx="8229600" cy="1143000"/>
          </a:xfrm>
        </p:spPr>
        <p:txBody>
          <a:bodyPr/>
          <a:lstStyle/>
          <a:p>
            <a:pPr algn="ctr"/>
            <a:r>
              <a:rPr lang="en-US" dirty="0" smtClean="0"/>
              <a:t>What is Associated with Having 2 or More ER Visits in the Past 12 Months?</a:t>
            </a:r>
          </a:p>
        </p:txBody>
      </p:sp>
      <p:sp>
        <p:nvSpPr>
          <p:cNvPr id="38915" name="Content Placeholder 2"/>
          <p:cNvSpPr>
            <a:spLocks noGrp="1"/>
          </p:cNvSpPr>
          <p:nvPr>
            <p:ph idx="1"/>
          </p:nvPr>
        </p:nvSpPr>
        <p:spPr>
          <a:xfrm>
            <a:off x="457200" y="2971800"/>
            <a:ext cx="8229600" cy="3352800"/>
          </a:xfrm>
        </p:spPr>
        <p:txBody>
          <a:bodyPr/>
          <a:lstStyle/>
          <a:p>
            <a:r>
              <a:rPr lang="en-US" dirty="0" smtClean="0"/>
              <a:t>Having 2 or more ER visits in the past 12 months is associated with: </a:t>
            </a:r>
          </a:p>
          <a:p>
            <a:pPr lvl="1"/>
            <a:r>
              <a:rPr lang="en-US" dirty="0" smtClean="0"/>
              <a:t>Having </a:t>
            </a:r>
            <a:r>
              <a:rPr lang="en-US" dirty="0"/>
              <a:t>health care coverage</a:t>
            </a:r>
          </a:p>
          <a:p>
            <a:pPr lvl="1"/>
            <a:r>
              <a:rPr lang="en-US" dirty="0" smtClean="0"/>
              <a:t>Having arthritis</a:t>
            </a:r>
            <a:r>
              <a:rPr lang="en-US" dirty="0"/>
              <a:t>, </a:t>
            </a:r>
            <a:r>
              <a:rPr lang="en-US" dirty="0" smtClean="0"/>
              <a:t>asthma, </a:t>
            </a:r>
            <a:r>
              <a:rPr lang="en-US" dirty="0"/>
              <a:t>heart disease (heart attack, coronary heart disease, stroke</a:t>
            </a:r>
            <a:r>
              <a:rPr lang="en-US" dirty="0" smtClean="0"/>
              <a:t>)</a:t>
            </a:r>
          </a:p>
          <a:p>
            <a:pPr lvl="1"/>
            <a:r>
              <a:rPr lang="en-US" dirty="0"/>
              <a:t>Having higher numbers of chronic </a:t>
            </a:r>
            <a:r>
              <a:rPr lang="en-US" dirty="0" smtClean="0"/>
              <a:t>conditions</a:t>
            </a:r>
          </a:p>
          <a:p>
            <a:pPr lvl="1"/>
            <a:r>
              <a:rPr lang="en-US" dirty="0" smtClean="0"/>
              <a:t>Having </a:t>
            </a:r>
            <a:r>
              <a:rPr lang="en-US" dirty="0"/>
              <a:t>anxiety or depressive disorder</a:t>
            </a:r>
          </a:p>
          <a:p>
            <a:pPr marL="393700" lvl="1" indent="0">
              <a:buNone/>
            </a:pPr>
            <a:endParaRPr lang="en-US" dirty="0"/>
          </a:p>
          <a:p>
            <a:pPr marL="393700" lvl="1" indent="0">
              <a:buNone/>
            </a:pPr>
            <a:endParaRPr lang="en-US" dirty="0" smtClean="0"/>
          </a:p>
          <a:p>
            <a:pPr lvl="1"/>
            <a:endParaRPr lang="en-US" dirty="0"/>
          </a:p>
          <a:p>
            <a:pPr lvl="1"/>
            <a:endParaRPr lang="en-US" dirty="0" smtClean="0"/>
          </a:p>
        </p:txBody>
      </p:sp>
      <p:sp>
        <p:nvSpPr>
          <p:cNvPr id="4" name="Footer Placeholder 3"/>
          <p:cNvSpPr>
            <a:spLocks noGrp="1"/>
          </p:cNvSpPr>
          <p:nvPr>
            <p:ph type="ftr" sz="quarter" idx="11"/>
          </p:nvPr>
        </p:nvSpPr>
        <p:spPr>
          <a:xfrm>
            <a:off x="2667000" y="6356350"/>
            <a:ext cx="4343400" cy="365125"/>
          </a:xfrm>
        </p:spPr>
        <p:txBody>
          <a:bodyPr/>
          <a:lstStyle/>
          <a:p>
            <a:pPr>
              <a:defRPr/>
            </a:pPr>
            <a:r>
              <a:rPr lang="en-US" dirty="0" smtClean="0"/>
              <a:t>Produced by the Rocky Mountain Prevention Research Center</a:t>
            </a:r>
            <a:endParaRPr lang="en-US" dirty="0"/>
          </a:p>
        </p:txBody>
      </p:sp>
      <p:sp>
        <p:nvSpPr>
          <p:cNvPr id="389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FE302F-84F8-4C6A-92F6-C520B359519C}" type="slidenum">
              <a:rPr lang="en-US" smtClean="0">
                <a:solidFill>
                  <a:srgbClr val="045C75"/>
                </a:solidFill>
                <a:latin typeface="Constantia" panose="02030602050306030303" pitchFamily="18" charset="0"/>
              </a:rPr>
              <a:pPr/>
              <a:t>23</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228600"/>
            <a:ext cx="8229600" cy="1143000"/>
          </a:xfrm>
        </p:spPr>
        <p:txBody>
          <a:bodyPr/>
          <a:lstStyle/>
          <a:p>
            <a:pPr algn="ctr"/>
            <a:r>
              <a:rPr lang="en-US" smtClean="0"/>
              <a:t>Correlations between Health Care-Related Variables</a:t>
            </a:r>
          </a:p>
        </p:txBody>
      </p:sp>
      <p:graphicFrame>
        <p:nvGraphicFramePr>
          <p:cNvPr id="6" name="Content Placeholder 5"/>
          <p:cNvGraphicFramePr>
            <a:graphicFrameLocks noGrp="1"/>
          </p:cNvGraphicFramePr>
          <p:nvPr>
            <p:ph idx="1"/>
          </p:nvPr>
        </p:nvGraphicFramePr>
        <p:xfrm>
          <a:off x="304800" y="1268413"/>
          <a:ext cx="8229600" cy="2835274"/>
        </p:xfrm>
        <a:graphic>
          <a:graphicData uri="http://schemas.openxmlformats.org/drawingml/2006/table">
            <a:tbl>
              <a:tblPr firstRow="1" bandRow="1">
                <a:tableStyleId>{5C22544A-7EE6-4342-B048-85BDC9FD1C3A}</a:tableStyleId>
              </a:tblPr>
              <a:tblGrid>
                <a:gridCol w="1981200"/>
                <a:gridCol w="1310640"/>
                <a:gridCol w="1645920"/>
                <a:gridCol w="1645920"/>
                <a:gridCol w="1645920"/>
              </a:tblGrid>
              <a:tr h="640223">
                <a:tc>
                  <a:txBody>
                    <a:bodyPr/>
                    <a:lstStyle/>
                    <a:p>
                      <a:endParaRPr lang="en-US" sz="1800" dirty="0"/>
                    </a:p>
                  </a:txBody>
                  <a:tcPr marT="45730" marB="45730"/>
                </a:tc>
                <a:tc>
                  <a:txBody>
                    <a:bodyPr/>
                    <a:lstStyle/>
                    <a:p>
                      <a:pPr algn="ctr"/>
                      <a:r>
                        <a:rPr lang="en-US" sz="1800" dirty="0" smtClean="0"/>
                        <a:t>Personal</a:t>
                      </a:r>
                      <a:r>
                        <a:rPr lang="en-US" sz="1800" baseline="0" dirty="0" smtClean="0"/>
                        <a:t> Provider</a:t>
                      </a:r>
                      <a:endParaRPr lang="en-US" sz="1800" dirty="0"/>
                    </a:p>
                  </a:txBody>
                  <a:tcPr marT="45730" marB="45730"/>
                </a:tc>
                <a:tc>
                  <a:txBody>
                    <a:bodyPr/>
                    <a:lstStyle/>
                    <a:p>
                      <a:pPr algn="ctr"/>
                      <a:r>
                        <a:rPr lang="en-US" sz="1800" baseline="0" dirty="0" smtClean="0"/>
                        <a:t>Cost a Barrier</a:t>
                      </a:r>
                      <a:endParaRPr lang="en-US" sz="1800" dirty="0"/>
                    </a:p>
                  </a:txBody>
                  <a:tcPr marT="45730" marB="4573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Routine Check-Up</a:t>
                      </a:r>
                    </a:p>
                  </a:txBody>
                  <a:tcPr marT="45730" marB="4573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ER Visit</a:t>
                      </a:r>
                    </a:p>
                    <a:p>
                      <a:pPr algn="ctr"/>
                      <a:endParaRPr lang="en-US" sz="1800" dirty="0"/>
                    </a:p>
                  </a:txBody>
                  <a:tcPr marT="45730" marB="45730"/>
                </a:tc>
              </a:tr>
              <a:tr h="518276">
                <a:tc>
                  <a:txBody>
                    <a:bodyPr/>
                    <a:lstStyle/>
                    <a:p>
                      <a:r>
                        <a:rPr lang="en-US" sz="1800" dirty="0" smtClean="0"/>
                        <a:t>Personal Provider</a:t>
                      </a:r>
                      <a:endParaRPr lang="en-US" sz="1800" dirty="0"/>
                    </a:p>
                  </a:txBody>
                  <a:tcPr marT="45730" marB="45730"/>
                </a:tc>
                <a:tc>
                  <a:txBody>
                    <a:bodyPr/>
                    <a:lstStyle/>
                    <a:p>
                      <a:pPr algn="ctr"/>
                      <a:r>
                        <a:rPr lang="en-US" sz="2800" dirty="0" smtClean="0"/>
                        <a:t>-</a:t>
                      </a:r>
                      <a:endParaRPr lang="en-US" sz="2800" dirty="0"/>
                    </a:p>
                  </a:txBody>
                  <a:tcPr marT="45730" marB="45730"/>
                </a:tc>
                <a:tc>
                  <a:txBody>
                    <a:bodyPr/>
                    <a:lstStyle/>
                    <a:p>
                      <a:pPr algn="ctr"/>
                      <a:r>
                        <a:rPr lang="en-US" sz="2800" b="0" dirty="0" smtClean="0"/>
                        <a:t>-.11**</a:t>
                      </a:r>
                      <a:endParaRPr lang="en-US" sz="2800" b="0" dirty="0"/>
                    </a:p>
                  </a:txBody>
                  <a:tcPr marT="45730" marB="45730"/>
                </a:tc>
                <a:tc>
                  <a:txBody>
                    <a:bodyPr/>
                    <a:lstStyle/>
                    <a:p>
                      <a:pPr algn="ctr"/>
                      <a:r>
                        <a:rPr lang="en-US" sz="2800" dirty="0" smtClean="0"/>
                        <a:t>-.31**</a:t>
                      </a:r>
                      <a:endParaRPr lang="en-US" sz="2800" dirty="0"/>
                    </a:p>
                  </a:txBody>
                  <a:tcPr marT="45730" marB="45730"/>
                </a:tc>
                <a:tc>
                  <a:txBody>
                    <a:bodyPr/>
                    <a:lstStyle/>
                    <a:p>
                      <a:pPr algn="ctr"/>
                      <a:r>
                        <a:rPr lang="en-US" sz="2800" dirty="0" smtClean="0"/>
                        <a:t>.04</a:t>
                      </a:r>
                      <a:endParaRPr lang="en-US" sz="2800" dirty="0"/>
                    </a:p>
                  </a:txBody>
                  <a:tcPr marT="45730" marB="45730"/>
                </a:tc>
              </a:tr>
              <a:tr h="5182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smtClean="0"/>
                        <a:t>Cost a Barrier</a:t>
                      </a:r>
                      <a:endParaRPr lang="en-US" sz="1800" dirty="0" smtClean="0"/>
                    </a:p>
                  </a:txBody>
                  <a:tcPr marT="45730" marB="45730"/>
                </a:tc>
                <a:tc>
                  <a:txBody>
                    <a:bodyPr/>
                    <a:lstStyle/>
                    <a:p>
                      <a:pPr algn="ctr"/>
                      <a:endParaRPr lang="en-US" sz="2800"/>
                    </a:p>
                  </a:txBody>
                  <a:tcPr marT="45730" marB="4573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a:t>
                      </a:r>
                    </a:p>
                  </a:txBody>
                  <a:tcPr marT="45730" marB="45730"/>
                </a:tc>
                <a:tc>
                  <a:txBody>
                    <a:bodyPr/>
                    <a:lstStyle/>
                    <a:p>
                      <a:pPr algn="ctr"/>
                      <a:r>
                        <a:rPr lang="en-US" sz="2800" dirty="0" smtClean="0"/>
                        <a:t>.12**</a:t>
                      </a:r>
                      <a:endParaRPr lang="en-US" sz="2800" dirty="0"/>
                    </a:p>
                  </a:txBody>
                  <a:tcPr marT="45730" marB="45730"/>
                </a:tc>
                <a:tc>
                  <a:txBody>
                    <a:bodyPr/>
                    <a:lstStyle/>
                    <a:p>
                      <a:pPr algn="ctr"/>
                      <a:r>
                        <a:rPr lang="en-US" sz="2800" dirty="0" smtClean="0"/>
                        <a:t>.11**</a:t>
                      </a:r>
                      <a:endParaRPr lang="en-US" sz="2800" dirty="0"/>
                    </a:p>
                  </a:txBody>
                  <a:tcPr marT="45730" marB="45730"/>
                </a:tc>
              </a:tr>
              <a:tr h="640223">
                <a:tc>
                  <a:txBody>
                    <a:bodyPr/>
                    <a:lstStyle/>
                    <a:p>
                      <a:r>
                        <a:rPr lang="en-US" sz="1800" dirty="0" smtClean="0"/>
                        <a:t>Routine </a:t>
                      </a:r>
                    </a:p>
                    <a:p>
                      <a:r>
                        <a:rPr lang="en-US" sz="1800" dirty="0" smtClean="0"/>
                        <a:t>Check-Up</a:t>
                      </a:r>
                      <a:endParaRPr lang="en-US" sz="1800" dirty="0"/>
                    </a:p>
                  </a:txBody>
                  <a:tcPr marT="45730" marB="45730"/>
                </a:tc>
                <a:tc>
                  <a:txBody>
                    <a:bodyPr/>
                    <a:lstStyle/>
                    <a:p>
                      <a:pPr algn="ctr"/>
                      <a:endParaRPr lang="en-US" sz="2800"/>
                    </a:p>
                  </a:txBody>
                  <a:tcPr marT="45730" marB="45730"/>
                </a:tc>
                <a:tc>
                  <a:txBody>
                    <a:bodyPr/>
                    <a:lstStyle/>
                    <a:p>
                      <a:pPr algn="ctr"/>
                      <a:endParaRPr lang="en-US" sz="2800" dirty="0"/>
                    </a:p>
                  </a:txBody>
                  <a:tcPr marT="45730" marB="4573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a:t>
                      </a:r>
                    </a:p>
                  </a:txBody>
                  <a:tcPr marT="45730" marB="45730"/>
                </a:tc>
                <a:tc>
                  <a:txBody>
                    <a:bodyPr/>
                    <a:lstStyle/>
                    <a:p>
                      <a:pPr algn="ctr"/>
                      <a:r>
                        <a:rPr lang="en-US" sz="2800" dirty="0" smtClean="0"/>
                        <a:t>-.11**</a:t>
                      </a:r>
                      <a:endParaRPr lang="en-US" sz="2800" dirty="0"/>
                    </a:p>
                  </a:txBody>
                  <a:tcPr marT="45730" marB="45730"/>
                </a:tc>
              </a:tr>
              <a:tr h="518276">
                <a:tc>
                  <a:txBody>
                    <a:bodyPr/>
                    <a:lstStyle/>
                    <a:p>
                      <a:r>
                        <a:rPr lang="en-US" sz="1800" dirty="0" smtClean="0"/>
                        <a:t>ER Visit</a:t>
                      </a:r>
                      <a:endParaRPr lang="en-US" sz="1800" dirty="0"/>
                    </a:p>
                  </a:txBody>
                  <a:tcPr marT="45730" marB="45730"/>
                </a:tc>
                <a:tc>
                  <a:txBody>
                    <a:bodyPr/>
                    <a:lstStyle/>
                    <a:p>
                      <a:pPr algn="ctr"/>
                      <a:endParaRPr lang="en-US" sz="2800"/>
                    </a:p>
                  </a:txBody>
                  <a:tcPr marT="45730" marB="45730"/>
                </a:tc>
                <a:tc>
                  <a:txBody>
                    <a:bodyPr/>
                    <a:lstStyle/>
                    <a:p>
                      <a:pPr algn="ctr"/>
                      <a:endParaRPr lang="en-US" sz="2800"/>
                    </a:p>
                  </a:txBody>
                  <a:tcPr marT="45730" marB="45730"/>
                </a:tc>
                <a:tc>
                  <a:txBody>
                    <a:bodyPr/>
                    <a:lstStyle/>
                    <a:p>
                      <a:pPr algn="ctr"/>
                      <a:endParaRPr lang="en-US" sz="2800" dirty="0"/>
                    </a:p>
                  </a:txBody>
                  <a:tcPr marT="45730" marB="4573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a:t>
                      </a:r>
                    </a:p>
                  </a:txBody>
                  <a:tcPr marT="45730" marB="45730"/>
                </a:tc>
              </a:tr>
            </a:tbl>
          </a:graphicData>
        </a:graphic>
      </p:graphicFrame>
      <p:sp>
        <p:nvSpPr>
          <p:cNvPr id="399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F71BD0-6C9B-4960-8466-C8C9D718F303}" type="slidenum">
              <a:rPr lang="en-US" smtClean="0">
                <a:solidFill>
                  <a:srgbClr val="045C75"/>
                </a:solidFill>
                <a:latin typeface="Constantia" panose="02030602050306030303" pitchFamily="18" charset="0"/>
              </a:rPr>
              <a:pPr/>
              <a:t>24</a:t>
            </a:fld>
            <a:endParaRPr lang="en-US" smtClean="0">
              <a:solidFill>
                <a:srgbClr val="045C75"/>
              </a:solidFill>
              <a:latin typeface="Constantia" panose="02030602050306030303" pitchFamily="18" charset="0"/>
            </a:endParaRPr>
          </a:p>
        </p:txBody>
      </p:sp>
      <p:sp>
        <p:nvSpPr>
          <p:cNvPr id="2" name="TextBox 1"/>
          <p:cNvSpPr txBox="1"/>
          <p:nvPr/>
        </p:nvSpPr>
        <p:spPr>
          <a:xfrm>
            <a:off x="0" y="4038600"/>
            <a:ext cx="9144000" cy="2738438"/>
          </a:xfrm>
          <a:prstGeom prst="rect">
            <a:avLst/>
          </a:prstGeom>
          <a:noFill/>
        </p:spPr>
        <p:txBody>
          <a:bodyPr>
            <a:spAutoFit/>
          </a:bodyPr>
          <a:lstStyle/>
          <a:p>
            <a:pPr marL="285750" indent="-285750">
              <a:buFont typeface="Arial" panose="020B0604020202020204" pitchFamily="34" charset="0"/>
              <a:buChar char="•"/>
              <a:defRPr/>
            </a:pPr>
            <a:r>
              <a:rPr lang="en-US" dirty="0">
                <a:latin typeface="+mn-lt"/>
              </a:rPr>
              <a:t>There is an association between:</a:t>
            </a:r>
          </a:p>
          <a:p>
            <a:pPr marL="742950" lvl="1" indent="-285750">
              <a:buFont typeface="Arial" panose="020B0604020202020204" pitchFamily="34" charset="0"/>
              <a:buChar char="•"/>
              <a:defRPr/>
            </a:pPr>
            <a:r>
              <a:rPr lang="en-US" sz="1700" dirty="0">
                <a:latin typeface="+mn-lt"/>
              </a:rPr>
              <a:t>Having no personal provider and having cost be a barrier to seeing a doctor in the past 12 months</a:t>
            </a:r>
          </a:p>
          <a:p>
            <a:pPr marL="742950" lvl="1" indent="-285750">
              <a:buFont typeface="Arial" panose="020B0604020202020204" pitchFamily="34" charset="0"/>
              <a:buChar char="•"/>
              <a:defRPr/>
            </a:pPr>
            <a:r>
              <a:rPr lang="en-US" sz="1700" dirty="0">
                <a:latin typeface="+mn-lt"/>
              </a:rPr>
              <a:t>Having no personal provider and having gone longer for a routine check-up (&gt; 2 years)</a:t>
            </a:r>
          </a:p>
          <a:p>
            <a:pPr marL="742950" lvl="1" indent="-285750">
              <a:buFont typeface="Arial" panose="020B0604020202020204" pitchFamily="34" charset="0"/>
              <a:buChar char="•"/>
              <a:defRPr/>
            </a:pPr>
            <a:r>
              <a:rPr lang="en-US" sz="1700" dirty="0">
                <a:latin typeface="+mn-lt"/>
              </a:rPr>
              <a:t>Having cost be a barrier to seeing a doctor in the past 12 months and having gone longer for a routine check-up (&gt; 2 years)</a:t>
            </a:r>
          </a:p>
          <a:p>
            <a:pPr marL="742950" lvl="1" indent="-285750">
              <a:buFont typeface="Arial" panose="020B0604020202020204" pitchFamily="34" charset="0"/>
              <a:buChar char="•"/>
              <a:defRPr/>
            </a:pPr>
            <a:r>
              <a:rPr lang="en-US" sz="1700" dirty="0">
                <a:latin typeface="+mn-lt"/>
              </a:rPr>
              <a:t>Having cost be a barrier to seeing a doctor in the past 12 months and having more ER visits in the last 12 months.</a:t>
            </a:r>
          </a:p>
          <a:p>
            <a:pPr marL="742950" lvl="1" indent="-285750">
              <a:buFont typeface="Arial" panose="020B0604020202020204" pitchFamily="34" charset="0"/>
              <a:buChar char="•"/>
              <a:defRPr/>
            </a:pPr>
            <a:r>
              <a:rPr lang="en-US" sz="1700" dirty="0">
                <a:latin typeface="+mn-lt"/>
              </a:rPr>
              <a:t>Having gone longer for a routine check-up and more ER visits in the last 12 months</a:t>
            </a:r>
          </a:p>
          <a:p>
            <a:pPr lvl="1">
              <a:defRPr/>
            </a:pPr>
            <a:endParaRPr lang="en-US" dirty="0">
              <a:latin typeface="+mn-lt"/>
            </a:endParaRPr>
          </a:p>
        </p:txBody>
      </p:sp>
      <p:sp>
        <p:nvSpPr>
          <p:cNvPr id="7" name="Footer Placeholder 5"/>
          <p:cNvSpPr>
            <a:spLocks noGrp="1"/>
          </p:cNvSpPr>
          <p:nvPr>
            <p:ph type="ftr" sz="quarter" idx="11"/>
          </p:nvPr>
        </p:nvSpPr>
        <p:spPr>
          <a:xfrm>
            <a:off x="2667000" y="6411913"/>
            <a:ext cx="4267200" cy="365125"/>
          </a:xfrm>
        </p:spPr>
        <p:txBody>
          <a:bodyPr/>
          <a:lstStyle/>
          <a:p>
            <a:pPr>
              <a:defRPr/>
            </a:pPr>
            <a:r>
              <a:rPr lang="en-US" dirty="0"/>
              <a:t>Produced by the Rocky Mountain Prevention Research Center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a:xfrm>
            <a:off x="523164" y="3457020"/>
            <a:ext cx="3657600" cy="1980575"/>
          </a:xfrm>
          <a:ln>
            <a:miter lim="800000"/>
            <a:headEnd/>
            <a:tailEnd/>
          </a:ln>
          <a:extLst/>
        </p:spPr>
        <p:txBody>
          <a:bodyPr>
            <a:normAutofit fontScale="90000"/>
          </a:bodyPr>
          <a:lstStyle/>
          <a:p>
            <a:pPr lvl="1">
              <a:defRPr/>
            </a:pPr>
            <a:r>
              <a:rPr lang="en-US" dirty="0" smtClean="0"/>
              <a:t>Who are the residents with diabetes? ....What are their “profiles”?</a:t>
            </a:r>
          </a:p>
        </p:txBody>
      </p:sp>
      <p:pic>
        <p:nvPicPr>
          <p:cNvPr id="40963" name="Picture 7" descr="C:\Users\pumaj\Pictures\snow-along-southern-edges-of-fiel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6400" y="1905000"/>
            <a:ext cx="4651375"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1000" y="533400"/>
            <a:ext cx="8382000" cy="1524000"/>
          </a:xfrm>
        </p:spPr>
        <p:txBody>
          <a:bodyPr/>
          <a:lstStyle/>
          <a:p>
            <a:pPr algn="ctr" eaLnBrk="1" hangingPunct="1"/>
            <a:r>
              <a:rPr lang="en-US" sz="4000" smtClean="0"/>
              <a:t>Have you ever been told by a doctor that you have diabetes? </a:t>
            </a:r>
            <a:endParaRPr lang="en-US" sz="4000" smtClean="0">
              <a:solidFill>
                <a:srgbClr val="C00000"/>
              </a:solidFill>
            </a:endParaRPr>
          </a:p>
        </p:txBody>
      </p:sp>
      <p:graphicFrame>
        <p:nvGraphicFramePr>
          <p:cNvPr id="41987" name="Object 126"/>
          <p:cNvGraphicFramePr>
            <a:graphicFrameLocks noChangeAspect="1"/>
          </p:cNvGraphicFramePr>
          <p:nvPr/>
        </p:nvGraphicFramePr>
        <p:xfrm>
          <a:off x="-1651000" y="1854200"/>
          <a:ext cx="10301288" cy="4862513"/>
        </p:xfrm>
        <a:graphic>
          <a:graphicData uri="http://schemas.openxmlformats.org/presentationml/2006/ole">
            <mc:AlternateContent xmlns:mc="http://schemas.openxmlformats.org/markup-compatibility/2006">
              <mc:Choice xmlns:v="urn:schemas-microsoft-com:vml" Requires="v">
                <p:oleObj spid="_x0000_s42006" name="Chart" r:id="rId5" imgW="10309229" imgH="4865030" progId="Excel.Chart.8">
                  <p:embed/>
                </p:oleObj>
              </mc:Choice>
              <mc:Fallback>
                <p:oleObj name="Chart" r:id="rId5" imgW="10309229" imgH="4865030" progId="Excel.Chart.8">
                  <p:embed/>
                  <p:pic>
                    <p:nvPicPr>
                      <p:cNvPr id="0" name="Object 1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1000" y="1854200"/>
                        <a:ext cx="10301288" cy="4862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990600" y="2209800"/>
            <a:ext cx="6629400" cy="461963"/>
          </a:xfrm>
          <a:prstGeom prst="rect">
            <a:avLst/>
          </a:prstGeom>
          <a:noFill/>
        </p:spPr>
        <p:txBody>
          <a:bodyPr>
            <a:spAutoFit/>
          </a:bodyPr>
          <a:lstStyle/>
          <a:p>
            <a:pPr algn="ctr">
              <a:defRPr/>
            </a:pPr>
            <a:r>
              <a:rPr lang="en-US" sz="2400" dirty="0">
                <a:solidFill>
                  <a:schemeClr val="accent6">
                    <a:lumMod val="75000"/>
                  </a:schemeClr>
                </a:solidFill>
                <a:latin typeface="+mj-lt"/>
              </a:rPr>
              <a:t>Overall San Luis Valley</a:t>
            </a:r>
          </a:p>
        </p:txBody>
      </p:sp>
      <p:sp>
        <p:nvSpPr>
          <p:cNvPr id="6" name="Rectangle 2"/>
          <p:cNvSpPr txBox="1">
            <a:spLocks noChangeArrowheads="1"/>
          </p:cNvSpPr>
          <p:nvPr/>
        </p:nvSpPr>
        <p:spPr>
          <a:xfrm>
            <a:off x="609600" y="5486400"/>
            <a:ext cx="8001000" cy="1143000"/>
          </a:xfrm>
          <a:prstGeom prst="rect">
            <a:avLst/>
          </a:prstGeom>
          <a:solidFill>
            <a:schemeClr val="bg2"/>
          </a:solidFill>
        </p:spPr>
        <p:txBody>
          <a:bodyPr lIns="0" rIns="0" bIns="0" anchor="b"/>
          <a:lstStyle/>
          <a:p>
            <a:pPr eaLnBrk="1" fontAlgn="auto" hangingPunct="1">
              <a:spcAft>
                <a:spcPts val="0"/>
              </a:spcAft>
              <a:defRPr/>
            </a:pPr>
            <a:r>
              <a:rPr lang="en-US" sz="2400" dirty="0">
                <a:solidFill>
                  <a:schemeClr val="accent2"/>
                </a:solidFill>
                <a:latin typeface="+mj-lt"/>
                <a:ea typeface="+mj-ea"/>
                <a:cs typeface="+mj-cs"/>
              </a:rPr>
              <a:t>9% of Americans 18 years and older had diagnosed diabetes in 2010, according to the Centers for Disease Control and Prevention Behavioral Risk Factor Surveillance System</a:t>
            </a:r>
          </a:p>
        </p:txBody>
      </p:sp>
      <p:sp>
        <p:nvSpPr>
          <p:cNvPr id="7" name="Footer Placeholder 6"/>
          <p:cNvSpPr>
            <a:spLocks noGrp="1"/>
          </p:cNvSpPr>
          <p:nvPr>
            <p:ph type="ftr" sz="quarter" idx="11"/>
          </p:nvPr>
        </p:nvSpPr>
        <p:spPr>
          <a:xfrm>
            <a:off x="2209800" y="6356350"/>
            <a:ext cx="4419600" cy="501650"/>
          </a:xfrm>
        </p:spPr>
        <p:txBody>
          <a:bodyPr/>
          <a:lstStyle/>
          <a:p>
            <a:pPr>
              <a:defRPr/>
            </a:pPr>
            <a:r>
              <a:rPr lang="en-US" dirty="0"/>
              <a:t>Produced by the Rocky Mountain Prevention Research Center</a:t>
            </a:r>
          </a:p>
        </p:txBody>
      </p:sp>
      <p:sp>
        <p:nvSpPr>
          <p:cNvPr id="41991"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22BBC5D-D3A1-4367-ADBF-21F34A130AD1}" type="slidenum">
              <a:rPr lang="en-US" smtClean="0">
                <a:solidFill>
                  <a:srgbClr val="045C75"/>
                </a:solidFill>
                <a:latin typeface="Constantia" panose="02030602050306030303" pitchFamily="18" charset="0"/>
              </a:rPr>
              <a:pPr/>
              <a:t>26</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04800" y="990600"/>
            <a:ext cx="8839200" cy="1143000"/>
          </a:xfrm>
        </p:spPr>
        <p:txBody>
          <a:bodyPr/>
          <a:lstStyle/>
          <a:p>
            <a:pPr algn="ctr" eaLnBrk="1" hangingPunct="1"/>
            <a:r>
              <a:rPr lang="en-US" sz="4000" smtClean="0"/>
              <a:t>Have you ever been told by a doctor that you have </a:t>
            </a:r>
            <a:r>
              <a:rPr lang="en-US" sz="4000" b="1" smtClean="0"/>
              <a:t>diabetes</a:t>
            </a:r>
            <a:r>
              <a:rPr lang="en-US" sz="4000" smtClean="0"/>
              <a:t>?</a:t>
            </a:r>
            <a:endParaRPr lang="en-US" sz="4000" smtClean="0">
              <a:solidFill>
                <a:srgbClr val="C00000"/>
              </a:solidFill>
            </a:endParaRPr>
          </a:p>
        </p:txBody>
      </p:sp>
      <p:graphicFrame>
        <p:nvGraphicFramePr>
          <p:cNvPr id="44035" name="Chart 3"/>
          <p:cNvGraphicFramePr>
            <a:graphicFrameLocks/>
          </p:cNvGraphicFramePr>
          <p:nvPr/>
        </p:nvGraphicFramePr>
        <p:xfrm>
          <a:off x="-50800" y="2844800"/>
          <a:ext cx="8483600" cy="3683000"/>
        </p:xfrm>
        <a:graphic>
          <a:graphicData uri="http://schemas.openxmlformats.org/presentationml/2006/ole">
            <mc:AlternateContent xmlns:mc="http://schemas.openxmlformats.org/markup-compatibility/2006">
              <mc:Choice xmlns:v="urn:schemas-microsoft-com:vml" Requires="v">
                <p:oleObj spid="_x0000_s44054" name="Chart" r:id="rId5" imgW="8492464" imgH="3688400" progId="Excel.Chart.8">
                  <p:embed/>
                </p:oleObj>
              </mc:Choice>
              <mc:Fallback>
                <p:oleObj name="Chart" r:id="rId5" imgW="8492464" imgH="3688400" progId="Excel.Chart.8">
                  <p:embed/>
                  <p:pic>
                    <p:nvPicPr>
                      <p:cNvPr id="0" name="Char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00" y="2844800"/>
                        <a:ext cx="8483600" cy="368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447800" y="2286000"/>
            <a:ext cx="6416675" cy="461963"/>
          </a:xfrm>
          <a:prstGeom prst="rect">
            <a:avLst/>
          </a:prstGeom>
          <a:noFill/>
        </p:spPr>
        <p:txBody>
          <a:bodyPr>
            <a:spAutoFit/>
          </a:bodyPr>
          <a:lstStyle/>
          <a:p>
            <a:pPr algn="ctr">
              <a:defRPr/>
            </a:pPr>
            <a:r>
              <a:rPr lang="en-US" sz="2400" dirty="0">
                <a:solidFill>
                  <a:schemeClr val="accent6">
                    <a:lumMod val="75000"/>
                  </a:schemeClr>
                </a:solidFill>
                <a:latin typeface="+mj-lt"/>
              </a:rPr>
              <a:t>Percent answering yes – adjusted for age*</a:t>
            </a:r>
          </a:p>
        </p:txBody>
      </p:sp>
      <p:sp>
        <p:nvSpPr>
          <p:cNvPr id="6" name="Footer Placeholder 5"/>
          <p:cNvSpPr>
            <a:spLocks noGrp="1"/>
          </p:cNvSpPr>
          <p:nvPr>
            <p:ph type="ftr" sz="quarter" idx="11"/>
          </p:nvPr>
        </p:nvSpPr>
        <p:spPr>
          <a:xfrm>
            <a:off x="2667000" y="6356350"/>
            <a:ext cx="4648200" cy="501650"/>
          </a:xfrm>
        </p:spPr>
        <p:txBody>
          <a:bodyPr/>
          <a:lstStyle/>
          <a:p>
            <a:pPr>
              <a:defRPr/>
            </a:pPr>
            <a:r>
              <a:rPr lang="en-US" dirty="0"/>
              <a:t>Produced by the Rocky Mountain Prevention Research Center</a:t>
            </a:r>
          </a:p>
        </p:txBody>
      </p:sp>
      <p:sp>
        <p:nvSpPr>
          <p:cNvPr id="4403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AE8FF6-802D-4096-A289-E10E8249BC0B}" type="slidenum">
              <a:rPr lang="en-US" smtClean="0">
                <a:solidFill>
                  <a:srgbClr val="045C75"/>
                </a:solidFill>
                <a:latin typeface="Constantia" panose="02030602050306030303" pitchFamily="18" charset="0"/>
              </a:rPr>
              <a:pPr/>
              <a:t>27</a:t>
            </a:fld>
            <a:endParaRPr lang="en-US" smtClean="0">
              <a:solidFill>
                <a:srgbClr val="045C75"/>
              </a:solidFill>
              <a:latin typeface="Constantia" panose="02030602050306030303" pitchFamily="18" charset="0"/>
            </a:endParaRPr>
          </a:p>
        </p:txBody>
      </p:sp>
      <p:sp>
        <p:nvSpPr>
          <p:cNvPr id="8" name="TextBox 7"/>
          <p:cNvSpPr txBox="1"/>
          <p:nvPr/>
        </p:nvSpPr>
        <p:spPr>
          <a:xfrm>
            <a:off x="685800" y="5867400"/>
            <a:ext cx="7848600" cy="830263"/>
          </a:xfrm>
          <a:prstGeom prst="rect">
            <a:avLst/>
          </a:prstGeom>
          <a:noFill/>
        </p:spPr>
        <p:txBody>
          <a:bodyPr>
            <a:spAutoFit/>
          </a:bodyPr>
          <a:lstStyle/>
          <a:p>
            <a:pPr>
              <a:defRPr/>
            </a:pPr>
            <a:r>
              <a:rPr lang="en-US" sz="1200" dirty="0">
                <a:latin typeface="+mj-lt"/>
              </a:rPr>
              <a:t>* Age-adjusted to US 2010 population. Age adjustment is a statistical process applied to prevalence of disease, death, injuries or other health outcomes that allows communities with different age structures to be compared.  Age adjustment is a statistical way to remove the effects of having unequal age structures by changing the amount that each age group contributes to the overall prevalence in each community.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09600" y="685800"/>
            <a:ext cx="8077200" cy="1295400"/>
          </a:xfrm>
        </p:spPr>
        <p:txBody>
          <a:bodyPr>
            <a:normAutofit fontScale="90000"/>
          </a:bodyPr>
          <a:lstStyle/>
          <a:p>
            <a:pPr algn="ctr" eaLnBrk="1" hangingPunct="1">
              <a:defRPr/>
            </a:pPr>
            <a:r>
              <a:rPr lang="en-US" sz="4000" dirty="0" smtClean="0"/>
              <a:t>For those with diabetes, how old (in years) were you when you were told you have diabetes?  (average ages)</a:t>
            </a:r>
            <a:endParaRPr lang="en-US" sz="4000" dirty="0" smtClean="0">
              <a:solidFill>
                <a:srgbClr val="C00000"/>
              </a:solidFill>
            </a:endParaRPr>
          </a:p>
        </p:txBody>
      </p:sp>
      <p:graphicFrame>
        <p:nvGraphicFramePr>
          <p:cNvPr id="46083" name="Chart 3"/>
          <p:cNvGraphicFramePr>
            <a:graphicFrameLocks/>
          </p:cNvGraphicFramePr>
          <p:nvPr/>
        </p:nvGraphicFramePr>
        <p:xfrm>
          <a:off x="-279400" y="2159000"/>
          <a:ext cx="8712200" cy="3530600"/>
        </p:xfrm>
        <a:graphic>
          <a:graphicData uri="http://schemas.openxmlformats.org/presentationml/2006/ole">
            <mc:AlternateContent xmlns:mc="http://schemas.openxmlformats.org/markup-compatibility/2006">
              <mc:Choice xmlns:v="urn:schemas-microsoft-com:vml" Requires="v">
                <p:oleObj spid="_x0000_s46101" name="Chart" r:id="rId5" imgW="8718036" imgH="3535986" progId="Excel.Chart.8">
                  <p:embed/>
                </p:oleObj>
              </mc:Choice>
              <mc:Fallback>
                <p:oleObj name="Chart" r:id="rId5" imgW="8718036" imgH="3535986" progId="Excel.Chart.8">
                  <p:embed/>
                  <p:pic>
                    <p:nvPicPr>
                      <p:cNvPr id="0" name="Char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00" y="2159000"/>
                        <a:ext cx="8712200" cy="353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2"/>
          <p:cNvSpPr txBox="1">
            <a:spLocks noChangeArrowheads="1"/>
          </p:cNvSpPr>
          <p:nvPr/>
        </p:nvSpPr>
        <p:spPr>
          <a:xfrm>
            <a:off x="609600" y="5715000"/>
            <a:ext cx="8001000" cy="914400"/>
          </a:xfrm>
          <a:prstGeom prst="rect">
            <a:avLst/>
          </a:prstGeom>
          <a:solidFill>
            <a:schemeClr val="bg2"/>
          </a:solidFill>
        </p:spPr>
        <p:txBody>
          <a:bodyPr lIns="0" rIns="0" bIns="0" anchor="b"/>
          <a:lstStyle/>
          <a:p>
            <a:pPr eaLnBrk="1" fontAlgn="auto" hangingPunct="1">
              <a:spcAft>
                <a:spcPts val="0"/>
              </a:spcAft>
              <a:defRPr/>
            </a:pPr>
            <a:r>
              <a:rPr lang="en-US" sz="2400" dirty="0">
                <a:solidFill>
                  <a:schemeClr val="accent2"/>
                </a:solidFill>
                <a:latin typeface="+mj-lt"/>
                <a:ea typeface="+mj-ea"/>
                <a:cs typeface="+mj-cs"/>
              </a:rPr>
              <a:t>In 2008, the mean age for diagnosis among American adults aged 18-79 was 53 years, according to the CDC.</a:t>
            </a:r>
          </a:p>
        </p:txBody>
      </p:sp>
      <p:sp>
        <p:nvSpPr>
          <p:cNvPr id="6" name="Footer Placeholder 5"/>
          <p:cNvSpPr>
            <a:spLocks noGrp="1"/>
          </p:cNvSpPr>
          <p:nvPr>
            <p:ph type="ftr" sz="quarter" idx="11"/>
          </p:nvPr>
        </p:nvSpPr>
        <p:spPr>
          <a:xfrm>
            <a:off x="2667000" y="6356350"/>
            <a:ext cx="4343400" cy="501650"/>
          </a:xfrm>
        </p:spPr>
        <p:txBody>
          <a:bodyPr/>
          <a:lstStyle/>
          <a:p>
            <a:pPr>
              <a:defRPr/>
            </a:pPr>
            <a:r>
              <a:rPr lang="en-US" dirty="0"/>
              <a:t>Produced by the Rocky Mountain Prevention Research Center</a:t>
            </a:r>
          </a:p>
        </p:txBody>
      </p:sp>
      <p:sp>
        <p:nvSpPr>
          <p:cNvPr id="4608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D4CD967-D542-4526-B8EC-F4831ADDF866}" type="slidenum">
              <a:rPr lang="en-US" smtClean="0">
                <a:solidFill>
                  <a:srgbClr val="045C75"/>
                </a:solidFill>
                <a:latin typeface="Constantia" panose="02030602050306030303" pitchFamily="18" charset="0"/>
              </a:rPr>
              <a:pPr/>
              <a:t>28</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33400" y="838200"/>
            <a:ext cx="8382000" cy="990600"/>
          </a:xfrm>
        </p:spPr>
        <p:txBody>
          <a:bodyPr/>
          <a:lstStyle/>
          <a:p>
            <a:pPr algn="ctr" eaLnBrk="1" hangingPunct="1"/>
            <a:r>
              <a:rPr lang="en-US" sz="4000" smtClean="0"/>
              <a:t>For those with diabetes, about how often do you check your blood for glucose or sugar?</a:t>
            </a:r>
          </a:p>
        </p:txBody>
      </p:sp>
      <p:graphicFrame>
        <p:nvGraphicFramePr>
          <p:cNvPr id="48131" name="Chart 3"/>
          <p:cNvGraphicFramePr>
            <a:graphicFrameLocks/>
          </p:cNvGraphicFramePr>
          <p:nvPr/>
        </p:nvGraphicFramePr>
        <p:xfrm>
          <a:off x="406400" y="2235200"/>
          <a:ext cx="8255000" cy="3302000"/>
        </p:xfrm>
        <a:graphic>
          <a:graphicData uri="http://schemas.openxmlformats.org/presentationml/2006/ole">
            <mc:AlternateContent xmlns:mc="http://schemas.openxmlformats.org/markup-compatibility/2006">
              <mc:Choice xmlns:v="urn:schemas-microsoft-com:vml" Requires="v">
                <p:oleObj spid="_x0000_s48150" name="Chart" r:id="rId5" imgW="8260796" imgH="3310415" progId="Excel.Chart.8">
                  <p:embed/>
                </p:oleObj>
              </mc:Choice>
              <mc:Fallback>
                <p:oleObj name="Chart" r:id="rId5" imgW="8260796" imgH="3310415" progId="Excel.Chart.8">
                  <p:embed/>
                  <p:pic>
                    <p:nvPicPr>
                      <p:cNvPr id="0" name="Char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400" y="2235200"/>
                        <a:ext cx="8255000" cy="330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524000" y="1905000"/>
            <a:ext cx="6096000" cy="461963"/>
          </a:xfrm>
          <a:prstGeom prst="rect">
            <a:avLst/>
          </a:prstGeom>
          <a:noFill/>
        </p:spPr>
        <p:txBody>
          <a:bodyPr>
            <a:spAutoFit/>
          </a:bodyPr>
          <a:lstStyle/>
          <a:p>
            <a:pPr algn="ctr">
              <a:defRPr/>
            </a:pPr>
            <a:r>
              <a:rPr lang="en-US" sz="2400" dirty="0">
                <a:solidFill>
                  <a:schemeClr val="accent6">
                    <a:lumMod val="75000"/>
                  </a:schemeClr>
                </a:solidFill>
                <a:latin typeface="+mj-lt"/>
              </a:rPr>
              <a:t>Overall San Luis Valley</a:t>
            </a:r>
          </a:p>
        </p:txBody>
      </p:sp>
      <p:sp>
        <p:nvSpPr>
          <p:cNvPr id="6" name="Rectangle 2"/>
          <p:cNvSpPr txBox="1">
            <a:spLocks noChangeArrowheads="1"/>
          </p:cNvSpPr>
          <p:nvPr/>
        </p:nvSpPr>
        <p:spPr>
          <a:xfrm>
            <a:off x="609600" y="5486400"/>
            <a:ext cx="8001000" cy="838200"/>
          </a:xfrm>
          <a:prstGeom prst="rect">
            <a:avLst/>
          </a:prstGeom>
          <a:solidFill>
            <a:schemeClr val="bg2"/>
          </a:solidFill>
        </p:spPr>
        <p:txBody>
          <a:bodyPr lIns="0" rIns="0" bIns="0" anchor="b"/>
          <a:lstStyle/>
          <a:p>
            <a:pPr eaLnBrk="1" fontAlgn="auto" hangingPunct="1">
              <a:spcAft>
                <a:spcPts val="0"/>
              </a:spcAft>
              <a:defRPr/>
            </a:pPr>
            <a:r>
              <a:rPr lang="en-US" sz="2400" dirty="0">
                <a:solidFill>
                  <a:schemeClr val="accent2"/>
                </a:solidFill>
                <a:latin typeface="+mj-lt"/>
                <a:ea typeface="+mj-ea"/>
                <a:cs typeface="+mj-cs"/>
              </a:rPr>
              <a:t>Checking glucose levels to see if diet or insulin need adjustment  is one way to manage ones diabetes.</a:t>
            </a:r>
          </a:p>
        </p:txBody>
      </p:sp>
      <p:sp>
        <p:nvSpPr>
          <p:cNvPr id="7" name="Footer Placeholder 6"/>
          <p:cNvSpPr>
            <a:spLocks noGrp="1"/>
          </p:cNvSpPr>
          <p:nvPr>
            <p:ph type="ftr" sz="quarter" idx="11"/>
          </p:nvPr>
        </p:nvSpPr>
        <p:spPr>
          <a:xfrm>
            <a:off x="2667000" y="6356350"/>
            <a:ext cx="4267200" cy="501650"/>
          </a:xfrm>
        </p:spPr>
        <p:txBody>
          <a:bodyPr/>
          <a:lstStyle/>
          <a:p>
            <a:pPr>
              <a:defRPr/>
            </a:pPr>
            <a:r>
              <a:rPr lang="en-US" dirty="0" smtClean="0"/>
              <a:t>Produced by the Rocky Mountain Prevention Research Center</a:t>
            </a:r>
            <a:endParaRPr lang="en-US" dirty="0"/>
          </a:p>
        </p:txBody>
      </p:sp>
      <p:sp>
        <p:nvSpPr>
          <p:cNvPr id="48135"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21B3CD-855A-4682-A4F9-F4AE862B3755}" type="slidenum">
              <a:rPr lang="en-US" smtClean="0">
                <a:solidFill>
                  <a:srgbClr val="045C75"/>
                </a:solidFill>
                <a:latin typeface="Constantia" panose="02030602050306030303" pitchFamily="18" charset="0"/>
              </a:rPr>
              <a:pPr/>
              <a:t>29</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609600"/>
            <a:ext cx="8382000" cy="1828800"/>
          </a:xfrm>
        </p:spPr>
        <p:txBody>
          <a:bodyPr/>
          <a:lstStyle/>
          <a:p>
            <a:pPr algn="ctr" eaLnBrk="1" hangingPunct="1"/>
            <a:r>
              <a:rPr lang="en-US" sz="4000" smtClean="0"/>
              <a:t>For those with diabetes, how do you pay for checking your blood glucose? </a:t>
            </a:r>
            <a:endParaRPr lang="en-US" sz="4000" smtClean="0">
              <a:solidFill>
                <a:srgbClr val="C00000"/>
              </a:solidFill>
            </a:endParaRPr>
          </a:p>
        </p:txBody>
      </p:sp>
      <p:graphicFrame>
        <p:nvGraphicFramePr>
          <p:cNvPr id="50179" name="Object 122"/>
          <p:cNvGraphicFramePr>
            <a:graphicFrameLocks noChangeAspect="1"/>
          </p:cNvGraphicFramePr>
          <p:nvPr/>
        </p:nvGraphicFramePr>
        <p:xfrm>
          <a:off x="-1698625" y="2371725"/>
          <a:ext cx="10885488" cy="4841875"/>
        </p:xfrm>
        <a:graphic>
          <a:graphicData uri="http://schemas.openxmlformats.org/presentationml/2006/ole">
            <mc:AlternateContent xmlns:mc="http://schemas.openxmlformats.org/markup-compatibility/2006">
              <mc:Choice xmlns:v="urn:schemas-microsoft-com:vml" Requires="v">
                <p:oleObj spid="_x0000_s50197" name="Chart" r:id="rId5" imgW="10894496" imgH="4846740" progId="Excel.Chart.8">
                  <p:embed/>
                </p:oleObj>
              </mc:Choice>
              <mc:Fallback>
                <p:oleObj name="Chart" r:id="rId5" imgW="10894496" imgH="4846740" progId="Excel.Chart.8">
                  <p:embed/>
                  <p:pic>
                    <p:nvPicPr>
                      <p:cNvPr id="0" name="Object 1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8625" y="2371725"/>
                        <a:ext cx="10885488" cy="484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524000" y="2590800"/>
            <a:ext cx="6096000" cy="523875"/>
          </a:xfrm>
          <a:prstGeom prst="rect">
            <a:avLst/>
          </a:prstGeom>
          <a:noFill/>
        </p:spPr>
        <p:txBody>
          <a:bodyPr>
            <a:spAutoFit/>
          </a:bodyPr>
          <a:lstStyle/>
          <a:p>
            <a:pPr algn="ctr">
              <a:defRPr/>
            </a:pPr>
            <a:r>
              <a:rPr lang="en-US" sz="2800" dirty="0">
                <a:solidFill>
                  <a:schemeClr val="accent6">
                    <a:lumMod val="75000"/>
                  </a:schemeClr>
                </a:solidFill>
                <a:latin typeface="+mj-lt"/>
              </a:rPr>
              <a:t>Overall San Luis Valley</a:t>
            </a:r>
          </a:p>
        </p:txBody>
      </p:sp>
      <p:sp>
        <p:nvSpPr>
          <p:cNvPr id="6" name="Footer Placeholder 5"/>
          <p:cNvSpPr>
            <a:spLocks noGrp="1"/>
          </p:cNvSpPr>
          <p:nvPr>
            <p:ph type="ftr" sz="quarter" idx="11"/>
          </p:nvPr>
        </p:nvSpPr>
        <p:spPr>
          <a:xfrm>
            <a:off x="2667000" y="6356350"/>
            <a:ext cx="4343400" cy="501650"/>
          </a:xfrm>
        </p:spPr>
        <p:txBody>
          <a:bodyPr/>
          <a:lstStyle/>
          <a:p>
            <a:pPr>
              <a:defRPr/>
            </a:pPr>
            <a:r>
              <a:rPr lang="en-US" dirty="0"/>
              <a:t>Produced by the Rocky Mountain Prevention Research Center</a:t>
            </a:r>
          </a:p>
        </p:txBody>
      </p:sp>
      <p:sp>
        <p:nvSpPr>
          <p:cNvPr id="5018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1FCDBD-E962-4846-B722-F57BD29D0E41}" type="slidenum">
              <a:rPr lang="en-US" smtClean="0">
                <a:solidFill>
                  <a:srgbClr val="045C75"/>
                </a:solidFill>
                <a:latin typeface="Constantia" panose="02030602050306030303" pitchFamily="18" charset="0"/>
              </a:rPr>
              <a:pPr/>
              <a:t>30</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dirty="0" smtClean="0"/>
              <a:t>For those with diabetes who do not check their glucose,  </a:t>
            </a:r>
            <a:endParaRPr lang="en-US" dirty="0"/>
          </a:p>
        </p:txBody>
      </p:sp>
      <p:sp>
        <p:nvSpPr>
          <p:cNvPr id="6" name="Content Placeholder 5"/>
          <p:cNvSpPr>
            <a:spLocks noGrp="1"/>
          </p:cNvSpPr>
          <p:nvPr>
            <p:ph idx="1"/>
          </p:nvPr>
        </p:nvSpPr>
        <p:spPr/>
        <p:txBody>
          <a:bodyPr/>
          <a:lstStyle/>
          <a:p>
            <a:pPr>
              <a:defRPr/>
            </a:pPr>
            <a:r>
              <a:rPr lang="en-US" dirty="0" smtClean="0">
                <a:latin typeface="+mj-lt"/>
              </a:rPr>
              <a:t>Some reasons why not were:</a:t>
            </a:r>
          </a:p>
          <a:p>
            <a:pPr lvl="1">
              <a:defRPr/>
            </a:pPr>
            <a:r>
              <a:rPr lang="en-US" dirty="0" smtClean="0">
                <a:latin typeface="+mj-lt"/>
              </a:rPr>
              <a:t>Diet or weight loss control (n=8)</a:t>
            </a:r>
          </a:p>
          <a:p>
            <a:pPr lvl="1">
              <a:defRPr/>
            </a:pPr>
            <a:r>
              <a:rPr lang="en-US" dirty="0" smtClean="0">
                <a:latin typeface="+mj-lt"/>
              </a:rPr>
              <a:t>Don’t think it’s important/useful (n=4)</a:t>
            </a:r>
          </a:p>
          <a:p>
            <a:pPr lvl="1">
              <a:defRPr/>
            </a:pPr>
            <a:r>
              <a:rPr lang="en-US" dirty="0" smtClean="0">
                <a:latin typeface="+mj-lt"/>
              </a:rPr>
              <a:t>Not recommended by my physician (n=2)</a:t>
            </a:r>
          </a:p>
          <a:p>
            <a:pPr lvl="1">
              <a:defRPr/>
            </a:pPr>
            <a:r>
              <a:rPr lang="en-US" dirty="0" smtClean="0">
                <a:latin typeface="+mj-lt"/>
              </a:rPr>
              <a:t>Only when pregnant (n=2)</a:t>
            </a:r>
          </a:p>
          <a:p>
            <a:pPr lvl="1">
              <a:defRPr/>
            </a:pPr>
            <a:r>
              <a:rPr lang="en-US" dirty="0" smtClean="0">
                <a:latin typeface="+mj-lt"/>
              </a:rPr>
              <a:t>Doctor checks it for me (n=1)</a:t>
            </a:r>
          </a:p>
          <a:p>
            <a:pPr lvl="1">
              <a:defRPr/>
            </a:pPr>
            <a:r>
              <a:rPr lang="en-US" dirty="0" smtClean="0">
                <a:latin typeface="+mj-lt"/>
              </a:rPr>
              <a:t>No reason, I just don’t do it (n=1)</a:t>
            </a:r>
            <a:endParaRPr lang="en-US" dirty="0">
              <a:latin typeface="+mj-lt"/>
            </a:endParaRPr>
          </a:p>
        </p:txBody>
      </p:sp>
      <p:sp>
        <p:nvSpPr>
          <p:cNvPr id="4" name="Footer Placeholder 3"/>
          <p:cNvSpPr>
            <a:spLocks noGrp="1"/>
          </p:cNvSpPr>
          <p:nvPr>
            <p:ph type="ftr" sz="quarter" idx="11"/>
          </p:nvPr>
        </p:nvSpPr>
        <p:spPr>
          <a:xfrm>
            <a:off x="2667000" y="6356350"/>
            <a:ext cx="4343400" cy="501650"/>
          </a:xfrm>
        </p:spPr>
        <p:txBody>
          <a:bodyPr/>
          <a:lstStyle/>
          <a:p>
            <a:pPr>
              <a:defRPr/>
            </a:pPr>
            <a:r>
              <a:rPr lang="en-US" dirty="0" smtClean="0"/>
              <a:t>Produced by the Rocky Mountain Prevention Research Center</a:t>
            </a:r>
            <a:endParaRPr lang="en-US" dirty="0"/>
          </a:p>
        </p:txBody>
      </p:sp>
      <p:sp>
        <p:nvSpPr>
          <p:cNvPr id="522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B0ACC6C-9FBC-43FD-A237-952C3C049140}" type="slidenum">
              <a:rPr lang="en-US" smtClean="0">
                <a:solidFill>
                  <a:srgbClr val="045C75"/>
                </a:solidFill>
                <a:latin typeface="Constantia" panose="02030602050306030303" pitchFamily="18" charset="0"/>
              </a:rPr>
              <a:pPr/>
              <a:t>31</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762000"/>
            <a:ext cx="8382000" cy="1371600"/>
          </a:xfrm>
        </p:spPr>
        <p:txBody>
          <a:bodyPr/>
          <a:lstStyle/>
          <a:p>
            <a:pPr algn="ctr" eaLnBrk="1" hangingPunct="1"/>
            <a:r>
              <a:rPr lang="en-US" sz="4000" smtClean="0"/>
              <a:t>For those with diabetes, when was the last time you took a </a:t>
            </a:r>
            <a:r>
              <a:rPr lang="en-US" sz="4000" b="1" smtClean="0"/>
              <a:t>class</a:t>
            </a:r>
            <a:r>
              <a:rPr lang="en-US" sz="4000" smtClean="0"/>
              <a:t> in how to manage diabetes yourself? </a:t>
            </a:r>
            <a:endParaRPr lang="en-US" sz="4000" smtClean="0">
              <a:solidFill>
                <a:srgbClr val="C00000"/>
              </a:solidFill>
            </a:endParaRPr>
          </a:p>
        </p:txBody>
      </p:sp>
      <p:graphicFrame>
        <p:nvGraphicFramePr>
          <p:cNvPr id="53251" name="Object 117"/>
          <p:cNvGraphicFramePr>
            <a:graphicFrameLocks noChangeAspect="1"/>
          </p:cNvGraphicFramePr>
          <p:nvPr/>
        </p:nvGraphicFramePr>
        <p:xfrm>
          <a:off x="-2095500" y="1854200"/>
          <a:ext cx="11258550" cy="5165725"/>
        </p:xfrm>
        <a:graphic>
          <a:graphicData uri="http://schemas.openxmlformats.org/presentationml/2006/ole">
            <mc:AlternateContent xmlns:mc="http://schemas.openxmlformats.org/markup-compatibility/2006">
              <mc:Choice xmlns:v="urn:schemas-microsoft-com:vml" Requires="v">
                <p:oleObj spid="_x0000_s53269" name="Chart" r:id="rId5" imgW="11266384" imgH="5169856" progId="Excel.Chart.8">
                  <p:embed/>
                </p:oleObj>
              </mc:Choice>
              <mc:Fallback>
                <p:oleObj name="Chart" r:id="rId5" imgW="11266384" imgH="5169856" progId="Excel.Chart.8">
                  <p:embed/>
                  <p:pic>
                    <p:nvPicPr>
                      <p:cNvPr id="0" name="Object 1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5500" y="1854200"/>
                        <a:ext cx="11258550" cy="5165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524000" y="2209800"/>
            <a:ext cx="6096000" cy="461963"/>
          </a:xfrm>
          <a:prstGeom prst="rect">
            <a:avLst/>
          </a:prstGeom>
          <a:noFill/>
        </p:spPr>
        <p:txBody>
          <a:bodyPr>
            <a:spAutoFit/>
          </a:bodyPr>
          <a:lstStyle/>
          <a:p>
            <a:pPr algn="ctr">
              <a:defRPr/>
            </a:pPr>
            <a:r>
              <a:rPr lang="en-US" sz="2400" dirty="0">
                <a:solidFill>
                  <a:schemeClr val="accent6">
                    <a:lumMod val="75000"/>
                  </a:schemeClr>
                </a:solidFill>
                <a:latin typeface="+mj-lt"/>
              </a:rPr>
              <a:t>Overall San Luis Valley</a:t>
            </a:r>
          </a:p>
        </p:txBody>
      </p:sp>
      <p:sp>
        <p:nvSpPr>
          <p:cNvPr id="6" name="Footer Placeholder 5"/>
          <p:cNvSpPr>
            <a:spLocks noGrp="1"/>
          </p:cNvSpPr>
          <p:nvPr>
            <p:ph type="ftr" sz="quarter" idx="11"/>
          </p:nvPr>
        </p:nvSpPr>
        <p:spPr>
          <a:xfrm>
            <a:off x="2667000" y="6356350"/>
            <a:ext cx="4343400" cy="501650"/>
          </a:xfrm>
        </p:spPr>
        <p:txBody>
          <a:bodyPr/>
          <a:lstStyle/>
          <a:p>
            <a:pPr>
              <a:defRPr/>
            </a:pPr>
            <a:r>
              <a:rPr lang="en-US" dirty="0"/>
              <a:t>Produced by the Rocky Mountain Prevention Research Center</a:t>
            </a:r>
          </a:p>
        </p:txBody>
      </p:sp>
      <p:sp>
        <p:nvSpPr>
          <p:cNvPr id="5325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83783E-A067-4BB7-826C-2D97ACD08847}" type="slidenum">
              <a:rPr lang="en-US" smtClean="0">
                <a:solidFill>
                  <a:srgbClr val="045C75"/>
                </a:solidFill>
                <a:latin typeface="Constantia" panose="02030602050306030303" pitchFamily="18" charset="0"/>
              </a:rPr>
              <a:pPr/>
              <a:t>32</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33400" y="457200"/>
            <a:ext cx="8229600" cy="1143000"/>
          </a:xfrm>
        </p:spPr>
        <p:txBody>
          <a:bodyPr/>
          <a:lstStyle/>
          <a:p>
            <a:pPr algn="ctr"/>
            <a:r>
              <a:rPr lang="en-US" smtClean="0"/>
              <a:t>What is Associated Diabetes?</a:t>
            </a:r>
          </a:p>
        </p:txBody>
      </p:sp>
      <p:sp>
        <p:nvSpPr>
          <p:cNvPr id="55299" name="Content Placeholder 2"/>
          <p:cNvSpPr>
            <a:spLocks noGrp="1"/>
          </p:cNvSpPr>
          <p:nvPr>
            <p:ph idx="1"/>
          </p:nvPr>
        </p:nvSpPr>
        <p:spPr>
          <a:xfrm>
            <a:off x="495300" y="1946275"/>
            <a:ext cx="8229600" cy="4389438"/>
          </a:xfrm>
        </p:spPr>
        <p:txBody>
          <a:bodyPr/>
          <a:lstStyle/>
          <a:p>
            <a:r>
              <a:rPr lang="en-US" smtClean="0"/>
              <a:t>Diabetes is associated with:</a:t>
            </a:r>
          </a:p>
          <a:p>
            <a:pPr lvl="1"/>
            <a:r>
              <a:rPr lang="en-US" smtClean="0"/>
              <a:t>Increased age</a:t>
            </a:r>
          </a:p>
          <a:p>
            <a:pPr lvl="1"/>
            <a:r>
              <a:rPr lang="en-US" smtClean="0"/>
              <a:t>Hispanic ethnicity (vs non-Hispanic)</a:t>
            </a:r>
          </a:p>
          <a:p>
            <a:pPr lvl="1"/>
            <a:r>
              <a:rPr lang="en-US" smtClean="0"/>
              <a:t>Low income</a:t>
            </a:r>
          </a:p>
          <a:p>
            <a:pPr lvl="1"/>
            <a:r>
              <a:rPr lang="en-US" smtClean="0"/>
              <a:t>Less education</a:t>
            </a:r>
          </a:p>
          <a:p>
            <a:pPr lvl="1"/>
            <a:r>
              <a:rPr lang="en-US" smtClean="0"/>
              <a:t>Having obesity, arthritis, heart disease (heart attack, CHD, stroke), anxiety and depressive disorders</a:t>
            </a:r>
          </a:p>
          <a:p>
            <a:pPr lvl="1"/>
            <a:r>
              <a:rPr lang="en-US" smtClean="0"/>
              <a:t>Not engaging in vigorous physical activity for at least 10 minutes in a week</a:t>
            </a:r>
          </a:p>
        </p:txBody>
      </p:sp>
      <p:sp>
        <p:nvSpPr>
          <p:cNvPr id="4" name="Footer Placeholder 3"/>
          <p:cNvSpPr>
            <a:spLocks noGrp="1"/>
          </p:cNvSpPr>
          <p:nvPr>
            <p:ph type="ftr" sz="quarter" idx="11"/>
          </p:nvPr>
        </p:nvSpPr>
        <p:spPr>
          <a:xfrm>
            <a:off x="1905000" y="6450013"/>
            <a:ext cx="4191000" cy="365125"/>
          </a:xfrm>
        </p:spPr>
        <p:txBody>
          <a:bodyPr/>
          <a:lstStyle/>
          <a:p>
            <a:pPr>
              <a:defRPr/>
            </a:pPr>
            <a:r>
              <a:rPr lang="en-US" dirty="0" smtClean="0"/>
              <a:t>Produced by the Rocky Mountain Prevention Research Center</a:t>
            </a:r>
            <a:endParaRPr lang="en-US" dirty="0"/>
          </a:p>
        </p:txBody>
      </p:sp>
      <p:sp>
        <p:nvSpPr>
          <p:cNvPr id="5530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3F634EC-CB9B-4F12-B33C-A45F509EE78D}" type="slidenum">
              <a:rPr lang="en-US" smtClean="0">
                <a:solidFill>
                  <a:srgbClr val="045C75"/>
                </a:solidFill>
                <a:latin typeface="Constantia" panose="02030602050306030303" pitchFamily="18" charset="0"/>
              </a:rPr>
              <a:pPr/>
              <a:t>33</a:t>
            </a:fld>
            <a:endParaRPr lang="en-US" smtClean="0">
              <a:solidFill>
                <a:srgbClr val="045C75"/>
              </a:solidFill>
              <a:latin typeface="Constantia" panose="02030602050306030303"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algn="ctr"/>
            <a:r>
              <a:rPr lang="en-US" smtClean="0"/>
              <a:t>Food Store Audit Results: Availability of Fresh Fruit</a:t>
            </a:r>
          </a:p>
        </p:txBody>
      </p:sp>
      <p:graphicFrame>
        <p:nvGraphicFramePr>
          <p:cNvPr id="6" name="Content Placeholder 5"/>
          <p:cNvGraphicFramePr>
            <a:graphicFrameLocks noGrp="1"/>
          </p:cNvGraphicFramePr>
          <p:nvPr>
            <p:ph idx="1"/>
          </p:nvPr>
        </p:nvGraphicFramePr>
        <p:xfrm>
          <a:off x="333375" y="1849438"/>
          <a:ext cx="8477249" cy="4597400"/>
        </p:xfrm>
        <a:graphic>
          <a:graphicData uri="http://schemas.openxmlformats.org/drawingml/2006/table">
            <a:tbl>
              <a:tblPr firstRow="1" bandRow="1">
                <a:tableStyleId>{5C22544A-7EE6-4342-B048-85BDC9FD1C3A}</a:tableStyleId>
              </a:tblPr>
              <a:tblGrid>
                <a:gridCol w="1186685"/>
                <a:gridCol w="914496"/>
                <a:gridCol w="982575"/>
                <a:gridCol w="848703"/>
                <a:gridCol w="899508"/>
                <a:gridCol w="914496"/>
                <a:gridCol w="982575"/>
                <a:gridCol w="848703"/>
                <a:gridCol w="899508"/>
              </a:tblGrid>
              <a:tr h="324803">
                <a:tc>
                  <a:txBody>
                    <a:bodyPr/>
                    <a:lstStyle/>
                    <a:p>
                      <a:endParaRPr lang="en-US" sz="1400" dirty="0"/>
                    </a:p>
                  </a:txBody>
                  <a:tcPr marL="91450" marR="91450"/>
                </a:tc>
                <a:tc gridSpan="4">
                  <a:txBody>
                    <a:bodyPr/>
                    <a:lstStyle/>
                    <a:p>
                      <a:pPr algn="ctr"/>
                      <a:r>
                        <a:rPr lang="en-US" sz="1400" dirty="0" smtClean="0"/>
                        <a:t>Time</a:t>
                      </a:r>
                      <a:r>
                        <a:rPr lang="en-US" sz="1400" baseline="0" dirty="0" smtClean="0"/>
                        <a:t> 1 % (n = 73) </a:t>
                      </a:r>
                    </a:p>
                    <a:p>
                      <a:pPr algn="ctr"/>
                      <a:r>
                        <a:rPr lang="en-US" sz="1400" baseline="0" dirty="0" smtClean="0"/>
                        <a:t>7/2012-10/2012</a:t>
                      </a:r>
                      <a:endParaRPr lang="en-US" sz="1400" dirty="0"/>
                    </a:p>
                  </a:txBody>
                  <a:tcPr marL="91450" marR="91450"/>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Time 2 %</a:t>
                      </a:r>
                      <a:r>
                        <a:rPr lang="en-US" sz="1400" baseline="0" dirty="0" smtClean="0"/>
                        <a:t> </a:t>
                      </a:r>
                      <a:r>
                        <a:rPr lang="en-US" sz="1400" dirty="0" smtClean="0"/>
                        <a:t>(n = 66)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2/2013-5/2013</a:t>
                      </a:r>
                      <a:endParaRPr lang="en-US" sz="1400" dirty="0"/>
                    </a:p>
                  </a:txBody>
                  <a:tcPr marL="91450" marR="91450"/>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r>
                        <a:rPr lang="en-US" sz="1400" dirty="0" smtClean="0"/>
                        <a:t>Fruit</a:t>
                      </a:r>
                      <a:endParaRPr lang="en-US" sz="1400" dirty="0"/>
                    </a:p>
                  </a:txBody>
                  <a:tcPr marL="91450" marR="91450"/>
                </a:tc>
                <a:tc>
                  <a:txBody>
                    <a:bodyPr/>
                    <a:lstStyle/>
                    <a:p>
                      <a:pPr algn="ctr"/>
                      <a:r>
                        <a:rPr lang="en-US" sz="1400" dirty="0" smtClean="0"/>
                        <a:t>Any</a:t>
                      </a:r>
                      <a:endParaRPr lang="en-US" sz="1400" dirty="0"/>
                    </a:p>
                  </a:txBody>
                  <a:tcPr marL="91450" marR="91450"/>
                </a:tc>
                <a:tc>
                  <a:txBody>
                    <a:bodyPr/>
                    <a:lstStyle/>
                    <a:p>
                      <a:pPr algn="ctr"/>
                      <a:r>
                        <a:rPr lang="en-US" sz="1400" dirty="0" smtClean="0"/>
                        <a:t>Reference</a:t>
                      </a:r>
                      <a:endParaRPr lang="en-US" sz="1400" dirty="0"/>
                    </a:p>
                  </a:txBody>
                  <a:tcPr marL="91450" marR="91450"/>
                </a:tc>
                <a:tc>
                  <a:txBody>
                    <a:bodyPr/>
                    <a:lstStyle/>
                    <a:p>
                      <a:pPr algn="ctr"/>
                      <a:r>
                        <a:rPr lang="en-US" sz="1400" dirty="0" smtClean="0"/>
                        <a:t>Organic</a:t>
                      </a:r>
                      <a:endParaRPr lang="en-US" sz="1400" dirty="0"/>
                    </a:p>
                  </a:txBody>
                  <a:tcPr marL="91450" marR="91450"/>
                </a:tc>
                <a:tc>
                  <a:txBody>
                    <a:bodyPr/>
                    <a:lstStyle/>
                    <a:p>
                      <a:pPr algn="ctr"/>
                      <a:r>
                        <a:rPr lang="en-US" sz="1400" dirty="0" smtClean="0"/>
                        <a:t>Regional</a:t>
                      </a:r>
                      <a:endParaRPr lang="en-US" sz="1400" dirty="0"/>
                    </a:p>
                  </a:txBody>
                  <a:tcPr marL="91450" marR="91450"/>
                </a:tc>
                <a:tc>
                  <a:txBody>
                    <a:bodyPr/>
                    <a:lstStyle/>
                    <a:p>
                      <a:pPr algn="ctr"/>
                      <a:r>
                        <a:rPr lang="en-US" sz="1400" dirty="0" smtClean="0"/>
                        <a:t>Any</a:t>
                      </a:r>
                      <a:endParaRPr lang="en-US" sz="1400" dirty="0"/>
                    </a:p>
                  </a:txBody>
                  <a:tcPr marL="91450" marR="91450"/>
                </a:tc>
                <a:tc>
                  <a:txBody>
                    <a:bodyPr/>
                    <a:lstStyle/>
                    <a:p>
                      <a:pPr algn="ctr"/>
                      <a:r>
                        <a:rPr lang="en-US" sz="1400" dirty="0" smtClean="0"/>
                        <a:t>Reference</a:t>
                      </a:r>
                      <a:endParaRPr lang="en-US" sz="1400" dirty="0"/>
                    </a:p>
                  </a:txBody>
                  <a:tcPr marL="91450" marR="91450"/>
                </a:tc>
                <a:tc>
                  <a:txBody>
                    <a:bodyPr/>
                    <a:lstStyle/>
                    <a:p>
                      <a:pPr algn="ctr"/>
                      <a:r>
                        <a:rPr lang="en-US" sz="1400" dirty="0" smtClean="0"/>
                        <a:t>Organic</a:t>
                      </a:r>
                      <a:endParaRPr lang="en-US" sz="1400" dirty="0"/>
                    </a:p>
                  </a:txBody>
                  <a:tcPr marL="91450" marR="91450"/>
                </a:tc>
                <a:tc>
                  <a:txBody>
                    <a:bodyPr/>
                    <a:lstStyle/>
                    <a:p>
                      <a:pPr algn="ctr"/>
                      <a:r>
                        <a:rPr lang="en-US" sz="1400" dirty="0" smtClean="0"/>
                        <a:t>Regional</a:t>
                      </a:r>
                      <a:endParaRPr lang="en-US" sz="1400" dirty="0"/>
                    </a:p>
                  </a:txBody>
                  <a:tcPr marL="91450" marR="91450"/>
                </a:tc>
              </a:tr>
              <a:tr h="370840">
                <a:tc>
                  <a:txBody>
                    <a:bodyPr/>
                    <a:lstStyle/>
                    <a:p>
                      <a:r>
                        <a:rPr lang="en-US" sz="1400" dirty="0" smtClean="0"/>
                        <a:t>Bananas</a:t>
                      </a:r>
                      <a:endParaRPr lang="en-US" sz="1400" dirty="0"/>
                    </a:p>
                  </a:txBody>
                  <a:tcPr marL="91450" marR="91450"/>
                </a:tc>
                <a:tc>
                  <a:txBody>
                    <a:bodyPr/>
                    <a:lstStyle/>
                    <a:p>
                      <a:pPr algn="ctr"/>
                      <a:r>
                        <a:rPr lang="en-US" sz="1800" dirty="0" smtClean="0"/>
                        <a:t>34</a:t>
                      </a:r>
                      <a:endParaRPr lang="en-US" sz="1800" dirty="0"/>
                    </a:p>
                  </a:txBody>
                  <a:tcPr marL="91450" marR="91450"/>
                </a:tc>
                <a:tc>
                  <a:txBody>
                    <a:bodyPr/>
                    <a:lstStyle/>
                    <a:p>
                      <a:pPr algn="ctr"/>
                      <a:r>
                        <a:rPr lang="en-US" sz="1800" dirty="0" smtClean="0"/>
                        <a:t>33</a:t>
                      </a:r>
                      <a:endParaRPr lang="en-US" sz="1800" dirty="0"/>
                    </a:p>
                  </a:txBody>
                  <a:tcPr marL="91450" marR="91450"/>
                </a:tc>
                <a:tc>
                  <a:txBody>
                    <a:bodyPr/>
                    <a:lstStyle/>
                    <a:p>
                      <a:pPr algn="ctr"/>
                      <a:r>
                        <a:rPr lang="en-US" sz="1800" dirty="0" smtClean="0"/>
                        <a:t>10</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37</a:t>
                      </a:r>
                      <a:endParaRPr lang="en-US" sz="1800" dirty="0"/>
                    </a:p>
                  </a:txBody>
                  <a:tcPr marL="91450" marR="91450"/>
                </a:tc>
                <a:tc>
                  <a:txBody>
                    <a:bodyPr/>
                    <a:lstStyle/>
                    <a:p>
                      <a:pPr algn="ctr"/>
                      <a:r>
                        <a:rPr lang="en-US" sz="1800" dirty="0" smtClean="0"/>
                        <a:t>34</a:t>
                      </a:r>
                      <a:endParaRPr lang="en-US" sz="1800" dirty="0"/>
                    </a:p>
                  </a:txBody>
                  <a:tcPr marL="91450" marR="91450"/>
                </a:tc>
                <a:tc>
                  <a:txBody>
                    <a:bodyPr/>
                    <a:lstStyle/>
                    <a:p>
                      <a:pPr algn="ctr"/>
                      <a:r>
                        <a:rPr lang="en-US" sz="1800" dirty="0" smtClean="0"/>
                        <a:t>12</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Apples</a:t>
                      </a:r>
                      <a:endParaRPr lang="en-US" sz="1400" dirty="0"/>
                    </a:p>
                  </a:txBody>
                  <a:tcPr marL="91450" marR="91450"/>
                </a:tc>
                <a:tc>
                  <a:txBody>
                    <a:bodyPr/>
                    <a:lstStyle/>
                    <a:p>
                      <a:pPr algn="ctr"/>
                      <a:r>
                        <a:rPr lang="en-US" sz="1800" dirty="0" smtClean="0"/>
                        <a:t>37</a:t>
                      </a:r>
                      <a:endParaRPr lang="en-US" sz="1800" dirty="0"/>
                    </a:p>
                  </a:txBody>
                  <a:tcPr marL="91450" marR="91450"/>
                </a:tc>
                <a:tc>
                  <a:txBody>
                    <a:bodyPr/>
                    <a:lstStyle/>
                    <a:p>
                      <a:pPr algn="ctr"/>
                      <a:r>
                        <a:rPr lang="en-US" sz="1800" dirty="0" smtClean="0"/>
                        <a:t>34</a:t>
                      </a:r>
                      <a:endParaRPr lang="en-US" sz="1800" dirty="0"/>
                    </a:p>
                  </a:txBody>
                  <a:tcPr marL="91450" marR="91450"/>
                </a:tc>
                <a:tc>
                  <a:txBody>
                    <a:bodyPr/>
                    <a:lstStyle/>
                    <a:p>
                      <a:pPr algn="ctr"/>
                      <a:r>
                        <a:rPr lang="en-US" sz="1800" dirty="0" smtClean="0"/>
                        <a:t>11</a:t>
                      </a:r>
                      <a:endParaRPr lang="en-US" sz="1800" dirty="0"/>
                    </a:p>
                  </a:txBody>
                  <a:tcPr marL="91450" marR="91450"/>
                </a:tc>
                <a:tc>
                  <a:txBody>
                    <a:bodyPr/>
                    <a:lstStyle/>
                    <a:p>
                      <a:pPr algn="ctr"/>
                      <a:r>
                        <a:rPr lang="en-US" sz="1800" dirty="0" smtClean="0"/>
                        <a:t>14</a:t>
                      </a:r>
                      <a:endParaRPr lang="en-US" sz="1800" dirty="0"/>
                    </a:p>
                  </a:txBody>
                  <a:tcPr marL="91450" marR="91450"/>
                </a:tc>
                <a:tc>
                  <a:txBody>
                    <a:bodyPr/>
                    <a:lstStyle/>
                    <a:p>
                      <a:pPr algn="ctr"/>
                      <a:r>
                        <a:rPr lang="en-US" sz="1800" dirty="0" smtClean="0"/>
                        <a:t>40</a:t>
                      </a:r>
                      <a:endParaRPr lang="en-US" sz="1800" dirty="0"/>
                    </a:p>
                  </a:txBody>
                  <a:tcPr marL="91450" marR="91450"/>
                </a:tc>
                <a:tc>
                  <a:txBody>
                    <a:bodyPr/>
                    <a:lstStyle/>
                    <a:p>
                      <a:pPr algn="ctr"/>
                      <a:r>
                        <a:rPr lang="en-US" sz="1800" dirty="0" smtClean="0"/>
                        <a:t>39</a:t>
                      </a:r>
                      <a:endParaRPr lang="en-US" sz="1800" dirty="0"/>
                    </a:p>
                  </a:txBody>
                  <a:tcPr marL="91450" marR="91450"/>
                </a:tc>
                <a:tc>
                  <a:txBody>
                    <a:bodyPr/>
                    <a:lstStyle/>
                    <a:p>
                      <a:pPr algn="ctr"/>
                      <a:r>
                        <a:rPr lang="en-US" sz="1800" dirty="0" smtClean="0"/>
                        <a:t>15</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Oranges</a:t>
                      </a:r>
                      <a:endParaRPr lang="en-US" sz="1400" dirty="0"/>
                    </a:p>
                  </a:txBody>
                  <a:tcPr marL="91450" marR="91450"/>
                </a:tc>
                <a:tc>
                  <a:txBody>
                    <a:bodyPr/>
                    <a:lstStyle/>
                    <a:p>
                      <a:pPr algn="ctr"/>
                      <a:r>
                        <a:rPr lang="en-US" sz="1800" dirty="0" smtClean="0"/>
                        <a:t>27</a:t>
                      </a:r>
                      <a:endParaRPr lang="en-US" sz="1800" dirty="0"/>
                    </a:p>
                  </a:txBody>
                  <a:tcPr marL="91450" marR="91450"/>
                </a:tc>
                <a:tc>
                  <a:txBody>
                    <a:bodyPr/>
                    <a:lstStyle/>
                    <a:p>
                      <a:pPr algn="ctr"/>
                      <a:r>
                        <a:rPr lang="en-US" sz="1800" dirty="0" smtClean="0"/>
                        <a:t>25</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42</a:t>
                      </a:r>
                      <a:endParaRPr lang="en-US" sz="1800" dirty="0"/>
                    </a:p>
                  </a:txBody>
                  <a:tcPr marL="91450" marR="91450"/>
                </a:tc>
                <a:tc>
                  <a:txBody>
                    <a:bodyPr/>
                    <a:lstStyle/>
                    <a:p>
                      <a:pPr algn="ctr"/>
                      <a:r>
                        <a:rPr lang="en-US" sz="1800" dirty="0" smtClean="0"/>
                        <a:t>40</a:t>
                      </a:r>
                      <a:endParaRPr lang="en-US" sz="1800" dirty="0"/>
                    </a:p>
                  </a:txBody>
                  <a:tcPr marL="91450" marR="91450"/>
                </a:tc>
                <a:tc>
                  <a:txBody>
                    <a:bodyPr/>
                    <a:lstStyle/>
                    <a:p>
                      <a:pPr algn="ctr"/>
                      <a:r>
                        <a:rPr lang="en-US" sz="1800" dirty="0" smtClean="0"/>
                        <a:t>14</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Grapes</a:t>
                      </a:r>
                      <a:endParaRPr lang="en-US" sz="1400" dirty="0"/>
                    </a:p>
                  </a:txBody>
                  <a:tcPr marL="91450" marR="91450"/>
                </a:tc>
                <a:tc>
                  <a:txBody>
                    <a:bodyPr/>
                    <a:lstStyle/>
                    <a:p>
                      <a:pPr algn="ctr"/>
                      <a:r>
                        <a:rPr lang="en-US" sz="1800" dirty="0" smtClean="0"/>
                        <a:t>26</a:t>
                      </a:r>
                      <a:endParaRPr lang="en-US" sz="1800" dirty="0"/>
                    </a:p>
                  </a:txBody>
                  <a:tcPr marL="91450" marR="91450"/>
                </a:tc>
                <a:tc>
                  <a:txBody>
                    <a:bodyPr/>
                    <a:lstStyle/>
                    <a:p>
                      <a:pPr algn="ctr"/>
                      <a:r>
                        <a:rPr lang="en-US" sz="1800" dirty="0" smtClean="0"/>
                        <a:t>26</a:t>
                      </a:r>
                      <a:endParaRPr lang="en-US" sz="1800" dirty="0"/>
                    </a:p>
                  </a:txBody>
                  <a:tcPr marL="91450" marR="91450"/>
                </a:tc>
                <a:tc>
                  <a:txBody>
                    <a:bodyPr/>
                    <a:lstStyle/>
                    <a:p>
                      <a:pPr algn="ctr"/>
                      <a:r>
                        <a:rPr lang="en-US" sz="1800" dirty="0" smtClean="0"/>
                        <a:t>4</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28</a:t>
                      </a:r>
                      <a:endParaRPr lang="en-US" sz="1800" dirty="0"/>
                    </a:p>
                  </a:txBody>
                  <a:tcPr marL="91450" marR="91450"/>
                </a:tc>
                <a:tc>
                  <a:txBody>
                    <a:bodyPr/>
                    <a:lstStyle/>
                    <a:p>
                      <a:pPr algn="ctr"/>
                      <a:r>
                        <a:rPr lang="en-US" sz="1800" dirty="0" smtClean="0"/>
                        <a:t>28</a:t>
                      </a:r>
                      <a:endParaRPr lang="en-US" sz="1800" dirty="0"/>
                    </a:p>
                  </a:txBody>
                  <a:tcPr marL="91450" marR="91450"/>
                </a:tc>
                <a:tc>
                  <a:txBody>
                    <a:bodyPr/>
                    <a:lstStyle/>
                    <a:p>
                      <a:pPr algn="ctr"/>
                      <a:r>
                        <a:rPr lang="en-US" sz="1800" dirty="0" smtClean="0"/>
                        <a:t>2</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Cantaloupe</a:t>
                      </a:r>
                      <a:endParaRPr lang="en-US" sz="1400" dirty="0"/>
                    </a:p>
                  </a:txBody>
                  <a:tcPr marL="91450" marR="91450"/>
                </a:tc>
                <a:tc>
                  <a:txBody>
                    <a:bodyPr/>
                    <a:lstStyle/>
                    <a:p>
                      <a:pPr algn="ctr"/>
                      <a:r>
                        <a:rPr lang="en-US" sz="1800" dirty="0" smtClean="0"/>
                        <a:t>21</a:t>
                      </a:r>
                      <a:endParaRPr lang="en-US" sz="1800" dirty="0"/>
                    </a:p>
                  </a:txBody>
                  <a:tcPr marL="91450" marR="91450"/>
                </a:tc>
                <a:tc>
                  <a:txBody>
                    <a:bodyPr/>
                    <a:lstStyle/>
                    <a:p>
                      <a:pPr algn="ctr"/>
                      <a:r>
                        <a:rPr lang="en-US" sz="1800" dirty="0" smtClean="0"/>
                        <a:t>21</a:t>
                      </a:r>
                      <a:endParaRPr lang="en-US" sz="1800" dirty="0"/>
                    </a:p>
                  </a:txBody>
                  <a:tcPr marL="91450" marR="91450"/>
                </a:tc>
                <a:tc>
                  <a:txBody>
                    <a:bodyPr/>
                    <a:lstStyle/>
                    <a:p>
                      <a:pPr algn="ctr"/>
                      <a:r>
                        <a:rPr lang="en-US" sz="1800" dirty="0" smtClean="0"/>
                        <a:t>3</a:t>
                      </a:r>
                      <a:endParaRPr lang="en-US" sz="1800" dirty="0"/>
                    </a:p>
                  </a:txBody>
                  <a:tcPr marL="91450" marR="91450"/>
                </a:tc>
                <a:tc>
                  <a:txBody>
                    <a:bodyPr/>
                    <a:lstStyle/>
                    <a:p>
                      <a:pPr algn="ctr"/>
                      <a:r>
                        <a:rPr lang="en-US" sz="1800" dirty="0" smtClean="0"/>
                        <a:t>4</a:t>
                      </a:r>
                      <a:endParaRPr lang="en-US" sz="1800" dirty="0"/>
                    </a:p>
                  </a:txBody>
                  <a:tcPr marL="91450" marR="91450"/>
                </a:tc>
                <a:tc>
                  <a:txBody>
                    <a:bodyPr/>
                    <a:lstStyle/>
                    <a:p>
                      <a:pPr algn="ctr"/>
                      <a:r>
                        <a:rPr lang="en-US" sz="1800" dirty="0" smtClean="0"/>
                        <a:t>15</a:t>
                      </a:r>
                      <a:endParaRPr lang="en-US" sz="1800" dirty="0"/>
                    </a:p>
                  </a:txBody>
                  <a:tcPr marL="91450" marR="91450"/>
                </a:tc>
                <a:tc>
                  <a:txBody>
                    <a:bodyPr/>
                    <a:lstStyle/>
                    <a:p>
                      <a:pPr algn="ctr"/>
                      <a:r>
                        <a:rPr lang="en-US" sz="1800" dirty="0" smtClean="0"/>
                        <a:t>15</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Peaches</a:t>
                      </a:r>
                      <a:endParaRPr lang="en-US" sz="1400" dirty="0"/>
                    </a:p>
                  </a:txBody>
                  <a:tcPr marL="91450" marR="91450"/>
                </a:tc>
                <a:tc>
                  <a:txBody>
                    <a:bodyPr/>
                    <a:lstStyle/>
                    <a:p>
                      <a:pPr algn="ctr"/>
                      <a:r>
                        <a:rPr lang="en-US" sz="1800" dirty="0" smtClean="0"/>
                        <a:t>23</a:t>
                      </a:r>
                      <a:endParaRPr lang="en-US" sz="1800" dirty="0"/>
                    </a:p>
                  </a:txBody>
                  <a:tcPr marL="91450" marR="91450"/>
                </a:tc>
                <a:tc>
                  <a:txBody>
                    <a:bodyPr/>
                    <a:lstStyle/>
                    <a:p>
                      <a:pPr algn="ctr"/>
                      <a:r>
                        <a:rPr lang="en-US" sz="1800" dirty="0" smtClean="0"/>
                        <a:t>22</a:t>
                      </a:r>
                      <a:endParaRPr lang="en-US" sz="1800" dirty="0"/>
                    </a:p>
                  </a:txBody>
                  <a:tcPr marL="91450" marR="91450"/>
                </a:tc>
                <a:tc>
                  <a:txBody>
                    <a:bodyPr/>
                    <a:lstStyle/>
                    <a:p>
                      <a:pPr algn="ctr"/>
                      <a:r>
                        <a:rPr lang="en-US" sz="1800" dirty="0" smtClean="0"/>
                        <a:t>6</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Strawberries</a:t>
                      </a:r>
                      <a:endParaRPr lang="en-US" sz="1400" dirty="0"/>
                    </a:p>
                  </a:txBody>
                  <a:tcPr marL="91450" marR="91450"/>
                </a:tc>
                <a:tc>
                  <a:txBody>
                    <a:bodyPr/>
                    <a:lstStyle/>
                    <a:p>
                      <a:pPr algn="ctr"/>
                      <a:r>
                        <a:rPr lang="en-US" sz="1800" dirty="0" smtClean="0"/>
                        <a:t>16</a:t>
                      </a:r>
                      <a:endParaRPr lang="en-US" sz="1800" dirty="0"/>
                    </a:p>
                  </a:txBody>
                  <a:tcPr marL="91450" marR="91450"/>
                </a:tc>
                <a:tc>
                  <a:txBody>
                    <a:bodyPr/>
                    <a:lstStyle/>
                    <a:p>
                      <a:pPr algn="ctr"/>
                      <a:r>
                        <a:rPr lang="en-US" sz="1800" dirty="0" smtClean="0"/>
                        <a:t>16</a:t>
                      </a:r>
                      <a:endParaRPr lang="en-US" sz="1800" dirty="0"/>
                    </a:p>
                  </a:txBody>
                  <a:tcPr marL="91450" marR="91450"/>
                </a:tc>
                <a:tc>
                  <a:txBody>
                    <a:bodyPr/>
                    <a:lstStyle/>
                    <a:p>
                      <a:pPr algn="ctr"/>
                      <a:r>
                        <a:rPr lang="en-US" sz="1800" dirty="0" smtClean="0"/>
                        <a:t>6</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20</a:t>
                      </a:r>
                      <a:endParaRPr lang="en-US" sz="1800" dirty="0"/>
                    </a:p>
                  </a:txBody>
                  <a:tcPr marL="91450" marR="91450"/>
                </a:tc>
                <a:tc>
                  <a:txBody>
                    <a:bodyPr/>
                    <a:lstStyle/>
                    <a:p>
                      <a:pPr algn="ctr"/>
                      <a:r>
                        <a:rPr lang="en-US" sz="1800" dirty="0" smtClean="0"/>
                        <a:t>20</a:t>
                      </a:r>
                      <a:endParaRPr lang="en-US" sz="1800" dirty="0"/>
                    </a:p>
                  </a:txBody>
                  <a:tcPr marL="91450" marR="91450"/>
                </a:tc>
                <a:tc>
                  <a:txBody>
                    <a:bodyPr/>
                    <a:lstStyle/>
                    <a:p>
                      <a:pPr algn="ctr"/>
                      <a:r>
                        <a:rPr lang="en-US" sz="1800" dirty="0" smtClean="0"/>
                        <a:t>6</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Honeydew</a:t>
                      </a:r>
                      <a:endParaRPr lang="en-US" sz="1400" dirty="0"/>
                    </a:p>
                  </a:txBody>
                  <a:tcPr marL="91450" marR="91450"/>
                </a:tc>
                <a:tc>
                  <a:txBody>
                    <a:bodyPr/>
                    <a:lstStyle/>
                    <a:p>
                      <a:pPr algn="ctr"/>
                      <a:r>
                        <a:rPr lang="en-US" sz="1800" dirty="0" smtClean="0"/>
                        <a:t>11</a:t>
                      </a:r>
                      <a:endParaRPr lang="en-US" sz="1800" dirty="0"/>
                    </a:p>
                  </a:txBody>
                  <a:tcPr marL="91450" marR="91450"/>
                </a:tc>
                <a:tc>
                  <a:txBody>
                    <a:bodyPr/>
                    <a:lstStyle/>
                    <a:p>
                      <a:pPr algn="ctr"/>
                      <a:r>
                        <a:rPr lang="en-US" sz="1800" dirty="0" smtClean="0"/>
                        <a:t>11</a:t>
                      </a:r>
                      <a:endParaRPr lang="en-US" sz="1800" dirty="0"/>
                    </a:p>
                  </a:txBody>
                  <a:tcPr marL="91450" marR="91450"/>
                </a:tc>
                <a:tc>
                  <a:txBody>
                    <a:bodyPr/>
                    <a:lstStyle/>
                    <a:p>
                      <a:pPr algn="ctr"/>
                      <a:r>
                        <a:rPr lang="en-US" sz="1800" dirty="0" smtClean="0"/>
                        <a:t>1</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17</a:t>
                      </a:r>
                      <a:endParaRPr lang="en-US" sz="1800" dirty="0"/>
                    </a:p>
                  </a:txBody>
                  <a:tcPr marL="91450" marR="91450"/>
                </a:tc>
                <a:tc>
                  <a:txBody>
                    <a:bodyPr/>
                    <a:lstStyle/>
                    <a:p>
                      <a:pPr algn="ctr"/>
                      <a:r>
                        <a:rPr lang="en-US" sz="1800" dirty="0" smtClean="0"/>
                        <a:t>17</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Watermelon</a:t>
                      </a:r>
                      <a:endParaRPr lang="en-US" sz="1400" dirty="0"/>
                    </a:p>
                  </a:txBody>
                  <a:tcPr marL="91450" marR="91450"/>
                </a:tc>
                <a:tc>
                  <a:txBody>
                    <a:bodyPr/>
                    <a:lstStyle/>
                    <a:p>
                      <a:pPr algn="ctr"/>
                      <a:r>
                        <a:rPr lang="en-US" sz="1800" dirty="0" smtClean="0"/>
                        <a:t>22</a:t>
                      </a:r>
                      <a:endParaRPr lang="en-US" sz="1800" dirty="0"/>
                    </a:p>
                  </a:txBody>
                  <a:tcPr marL="91450" marR="91450"/>
                </a:tc>
                <a:tc>
                  <a:txBody>
                    <a:bodyPr/>
                    <a:lstStyle/>
                    <a:p>
                      <a:pPr algn="ctr"/>
                      <a:r>
                        <a:rPr lang="en-US" sz="1800" dirty="0" smtClean="0"/>
                        <a:t>22</a:t>
                      </a:r>
                      <a:endParaRPr lang="en-US" sz="1800" dirty="0"/>
                    </a:p>
                  </a:txBody>
                  <a:tcPr marL="91450" marR="91450"/>
                </a:tc>
                <a:tc>
                  <a:txBody>
                    <a:bodyPr/>
                    <a:lstStyle/>
                    <a:p>
                      <a:pPr algn="ctr"/>
                      <a:r>
                        <a:rPr lang="en-US" sz="1800" dirty="0" smtClean="0"/>
                        <a:t>1</a:t>
                      </a:r>
                      <a:endParaRPr lang="en-US" sz="1800" dirty="0"/>
                    </a:p>
                  </a:txBody>
                  <a:tcPr marL="91450" marR="91450"/>
                </a:tc>
                <a:tc>
                  <a:txBody>
                    <a:bodyPr/>
                    <a:lstStyle/>
                    <a:p>
                      <a:pPr algn="ctr"/>
                      <a:r>
                        <a:rPr lang="en-US" sz="1800" dirty="0" smtClean="0"/>
                        <a:t>6</a:t>
                      </a:r>
                      <a:endParaRPr lang="en-US" sz="1800" dirty="0"/>
                    </a:p>
                  </a:txBody>
                  <a:tcPr marL="91450" marR="91450"/>
                </a:tc>
                <a:tc>
                  <a:txBody>
                    <a:bodyPr/>
                    <a:lstStyle/>
                    <a:p>
                      <a:pPr algn="ctr"/>
                      <a:r>
                        <a:rPr lang="en-US" sz="1800" dirty="0" smtClean="0"/>
                        <a:t>11</a:t>
                      </a:r>
                      <a:endParaRPr lang="en-US" sz="1800" dirty="0"/>
                    </a:p>
                  </a:txBody>
                  <a:tcPr marL="91450" marR="91450"/>
                </a:tc>
                <a:tc>
                  <a:txBody>
                    <a:bodyPr/>
                    <a:lstStyle/>
                    <a:p>
                      <a:pPr algn="ctr"/>
                      <a:r>
                        <a:rPr lang="en-US" sz="1800" dirty="0" smtClean="0"/>
                        <a:t>11</a:t>
                      </a:r>
                      <a:endParaRPr lang="en-US" sz="1800" dirty="0"/>
                    </a:p>
                  </a:txBody>
                  <a:tcPr marL="91450" marR="91450"/>
                </a:tc>
                <a:tc>
                  <a:txBody>
                    <a:bodyPr/>
                    <a:lstStyle/>
                    <a:p>
                      <a:pPr algn="ctr"/>
                      <a:r>
                        <a:rPr lang="en-US" sz="1800" dirty="0" smtClean="0"/>
                        <a:t>0</a:t>
                      </a:r>
                      <a:endParaRPr lang="en-US" sz="1800" dirty="0"/>
                    </a:p>
                  </a:txBody>
                  <a:tcPr marL="91450" marR="91450"/>
                </a:tc>
                <a:tc>
                  <a:txBody>
                    <a:bodyPr/>
                    <a:lstStyle/>
                    <a:p>
                      <a:pPr algn="ctr"/>
                      <a:r>
                        <a:rPr lang="en-US" sz="1800" dirty="0" smtClean="0"/>
                        <a:t>0</a:t>
                      </a:r>
                      <a:endParaRPr lang="en-US" sz="1800" dirty="0"/>
                    </a:p>
                  </a:txBody>
                  <a:tcPr marL="91450" marR="91450"/>
                </a:tc>
              </a:tr>
              <a:tr h="370840">
                <a:tc>
                  <a:txBody>
                    <a:bodyPr/>
                    <a:lstStyle/>
                    <a:p>
                      <a:r>
                        <a:rPr lang="en-US" sz="1400" dirty="0" smtClean="0"/>
                        <a:t>Pears</a:t>
                      </a:r>
                      <a:endParaRPr lang="en-US" sz="1400" dirty="0"/>
                    </a:p>
                  </a:txBody>
                  <a:tcPr marL="91450" marR="91450"/>
                </a:tc>
                <a:tc>
                  <a:txBody>
                    <a:bodyPr/>
                    <a:lstStyle/>
                    <a:p>
                      <a:pPr algn="ctr"/>
                      <a:r>
                        <a:rPr lang="en-US" sz="1800" dirty="0" smtClean="0"/>
                        <a:t>30</a:t>
                      </a:r>
                      <a:endParaRPr lang="en-US" sz="1800" dirty="0"/>
                    </a:p>
                  </a:txBody>
                  <a:tcPr marL="91450" marR="91450"/>
                </a:tc>
                <a:tc>
                  <a:txBody>
                    <a:bodyPr/>
                    <a:lstStyle/>
                    <a:p>
                      <a:pPr algn="ctr"/>
                      <a:r>
                        <a:rPr lang="en-US" sz="1800" dirty="0" smtClean="0"/>
                        <a:t>29</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8</a:t>
                      </a:r>
                      <a:endParaRPr lang="en-US" sz="1800" dirty="0"/>
                    </a:p>
                  </a:txBody>
                  <a:tcPr marL="91450" marR="91450"/>
                </a:tc>
                <a:tc>
                  <a:txBody>
                    <a:bodyPr/>
                    <a:lstStyle/>
                    <a:p>
                      <a:pPr algn="ctr"/>
                      <a:r>
                        <a:rPr lang="en-US" sz="1800" dirty="0" smtClean="0"/>
                        <a:t>26</a:t>
                      </a:r>
                      <a:endParaRPr lang="en-US" sz="1800" dirty="0"/>
                    </a:p>
                  </a:txBody>
                  <a:tcPr marL="91450" marR="91450"/>
                </a:tc>
                <a:tc>
                  <a:txBody>
                    <a:bodyPr/>
                    <a:lstStyle/>
                    <a:p>
                      <a:pPr algn="ctr"/>
                      <a:r>
                        <a:rPr lang="en-US" sz="1800" dirty="0" smtClean="0"/>
                        <a:t>26</a:t>
                      </a:r>
                      <a:endParaRPr lang="en-US" sz="1800" dirty="0"/>
                    </a:p>
                  </a:txBody>
                  <a:tcPr marL="91450" marR="91450"/>
                </a:tc>
                <a:tc>
                  <a:txBody>
                    <a:bodyPr/>
                    <a:lstStyle/>
                    <a:p>
                      <a:pPr algn="ctr"/>
                      <a:r>
                        <a:rPr lang="en-US" sz="1800" dirty="0" smtClean="0"/>
                        <a:t>3</a:t>
                      </a:r>
                      <a:endParaRPr lang="en-US" sz="1800" dirty="0"/>
                    </a:p>
                  </a:txBody>
                  <a:tcPr marL="91450" marR="91450"/>
                </a:tc>
                <a:tc>
                  <a:txBody>
                    <a:bodyPr/>
                    <a:lstStyle/>
                    <a:p>
                      <a:pPr algn="ctr"/>
                      <a:r>
                        <a:rPr lang="en-US" sz="1800" dirty="0" smtClean="0"/>
                        <a:t>0</a:t>
                      </a:r>
                      <a:endParaRPr lang="en-US" sz="1800" dirty="0"/>
                    </a:p>
                  </a:txBody>
                  <a:tcPr marL="91450" marR="91450"/>
                </a:tc>
              </a:tr>
            </a:tbl>
          </a:graphicData>
        </a:graphic>
      </p:graphicFrame>
      <p:sp>
        <p:nvSpPr>
          <p:cNvPr id="4" name="Footer Placeholder 3"/>
          <p:cNvSpPr>
            <a:spLocks noGrp="1"/>
          </p:cNvSpPr>
          <p:nvPr>
            <p:ph type="ftr" sz="quarter" idx="11"/>
          </p:nvPr>
        </p:nvSpPr>
        <p:spPr>
          <a:xfrm>
            <a:off x="2667000" y="6448425"/>
            <a:ext cx="4343400" cy="273050"/>
          </a:xfrm>
        </p:spPr>
        <p:txBody>
          <a:bodyPr/>
          <a:lstStyle/>
          <a:p>
            <a:pPr>
              <a:defRPr/>
            </a:pPr>
            <a:r>
              <a:rPr lang="en-US" dirty="0" smtClean="0"/>
              <a:t>Produced by the Rocky Mountain Prevention Research Center</a:t>
            </a:r>
            <a:endParaRPr lang="en-US" dirty="0"/>
          </a:p>
        </p:txBody>
      </p:sp>
      <p:sp>
        <p:nvSpPr>
          <p:cNvPr id="5337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6E36F7-EB1A-405D-8EA2-184DD312731B}" type="slidenum">
              <a:rPr lang="en-US" smtClean="0">
                <a:solidFill>
                  <a:srgbClr val="045C75"/>
                </a:solidFill>
                <a:latin typeface="Constantia" panose="02030602050306030303" pitchFamily="18" charset="0"/>
              </a:rPr>
              <a:pPr/>
              <a:t>34</a:t>
            </a:fld>
            <a:endParaRPr lang="en-US" smtClean="0">
              <a:solidFill>
                <a:srgbClr val="045C75"/>
              </a:solidFill>
              <a:latin typeface="Constantia" panose="02030602050306030303" pitchFamily="18" charset="0"/>
            </a:endParaRPr>
          </a:p>
        </p:txBody>
      </p:sp>
    </p:spTree>
    <p:extLst>
      <p:ext uri="{BB962C8B-B14F-4D97-AF65-F5344CB8AC3E}">
        <p14:creationId xmlns:p14="http://schemas.microsoft.com/office/powerpoint/2010/main" val="33916544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47675" y="228600"/>
            <a:ext cx="8229600" cy="1143000"/>
          </a:xfrm>
        </p:spPr>
        <p:txBody>
          <a:bodyPr/>
          <a:lstStyle/>
          <a:p>
            <a:pPr algn="ctr"/>
            <a:r>
              <a:rPr lang="en-US" smtClean="0"/>
              <a:t>Food Store Audit Results: Availability of Fresh Vegetables</a:t>
            </a:r>
          </a:p>
        </p:txBody>
      </p:sp>
      <p:graphicFrame>
        <p:nvGraphicFramePr>
          <p:cNvPr id="6" name="Content Placeholder 5"/>
          <p:cNvGraphicFramePr>
            <a:graphicFrameLocks noGrp="1"/>
          </p:cNvGraphicFramePr>
          <p:nvPr>
            <p:ph idx="1"/>
          </p:nvPr>
        </p:nvGraphicFramePr>
        <p:xfrm>
          <a:off x="323850" y="1335088"/>
          <a:ext cx="8475663" cy="5597525"/>
        </p:xfrm>
        <a:graphic>
          <a:graphicData uri="http://schemas.openxmlformats.org/drawingml/2006/table">
            <a:tbl>
              <a:tblPr firstRow="1" bandRow="1">
                <a:tableStyleId>{5C22544A-7EE6-4342-B048-85BDC9FD1C3A}</a:tableStyleId>
              </a:tblPr>
              <a:tblGrid>
                <a:gridCol w="1186463"/>
                <a:gridCol w="914325"/>
                <a:gridCol w="982391"/>
                <a:gridCol w="848544"/>
                <a:gridCol w="899340"/>
                <a:gridCol w="914325"/>
                <a:gridCol w="982391"/>
                <a:gridCol w="848544"/>
                <a:gridCol w="899340"/>
              </a:tblGrid>
              <a:tr h="518052">
                <a:tc>
                  <a:txBody>
                    <a:bodyPr/>
                    <a:lstStyle/>
                    <a:p>
                      <a:endParaRPr lang="en-US" sz="1400" dirty="0"/>
                    </a:p>
                  </a:txBody>
                  <a:tcPr marL="91432" marR="91432" marT="45710" marB="45710"/>
                </a:tc>
                <a:tc gridSpan="4">
                  <a:txBody>
                    <a:bodyPr/>
                    <a:lstStyle/>
                    <a:p>
                      <a:pPr algn="ctr"/>
                      <a:r>
                        <a:rPr lang="en-US" sz="1400" dirty="0" smtClean="0"/>
                        <a:t>Time</a:t>
                      </a:r>
                      <a:r>
                        <a:rPr lang="en-US" sz="1400" baseline="0" dirty="0" smtClean="0"/>
                        <a:t> 1 % (n = 73) </a:t>
                      </a:r>
                    </a:p>
                    <a:p>
                      <a:pPr algn="ctr"/>
                      <a:r>
                        <a:rPr lang="en-US" sz="1400" baseline="0" dirty="0" smtClean="0"/>
                        <a:t>7/2012-10/2012</a:t>
                      </a:r>
                      <a:endParaRPr lang="en-US" sz="1400" dirty="0"/>
                    </a:p>
                  </a:txBody>
                  <a:tcPr marL="91432" marR="91432" marT="45710" marB="45710"/>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Time 2 %</a:t>
                      </a:r>
                      <a:r>
                        <a:rPr lang="en-US" sz="1400" baseline="0" dirty="0" smtClean="0"/>
                        <a:t> </a:t>
                      </a:r>
                      <a:r>
                        <a:rPr lang="en-US" sz="1400" dirty="0" smtClean="0"/>
                        <a:t>(n = 66)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2/2013-5/2013</a:t>
                      </a:r>
                      <a:endParaRPr lang="en-US" sz="1400" dirty="0"/>
                    </a:p>
                  </a:txBody>
                  <a:tcPr marL="91432" marR="91432" marT="45710" marB="45710"/>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25584">
                <a:tc>
                  <a:txBody>
                    <a:bodyPr/>
                    <a:lstStyle/>
                    <a:p>
                      <a:r>
                        <a:rPr lang="en-US" sz="1400" dirty="0" smtClean="0"/>
                        <a:t>Vegetable</a:t>
                      </a:r>
                      <a:endParaRPr lang="en-US" sz="1400" dirty="0"/>
                    </a:p>
                  </a:txBody>
                  <a:tcPr marL="91432" marR="91432" marT="45710" marB="45710"/>
                </a:tc>
                <a:tc>
                  <a:txBody>
                    <a:bodyPr/>
                    <a:lstStyle/>
                    <a:p>
                      <a:pPr algn="ctr"/>
                      <a:r>
                        <a:rPr lang="en-US" sz="1400" dirty="0" smtClean="0"/>
                        <a:t>Any</a:t>
                      </a:r>
                      <a:endParaRPr lang="en-US" sz="1400" dirty="0"/>
                    </a:p>
                  </a:txBody>
                  <a:tcPr marL="91432" marR="91432" marT="45710" marB="45710"/>
                </a:tc>
                <a:tc>
                  <a:txBody>
                    <a:bodyPr/>
                    <a:lstStyle/>
                    <a:p>
                      <a:pPr algn="ctr"/>
                      <a:r>
                        <a:rPr lang="en-US" sz="1400" dirty="0" smtClean="0"/>
                        <a:t>Reference</a:t>
                      </a:r>
                      <a:endParaRPr lang="en-US" sz="1400" dirty="0"/>
                    </a:p>
                  </a:txBody>
                  <a:tcPr marL="91432" marR="91432" marT="45710" marB="45710"/>
                </a:tc>
                <a:tc>
                  <a:txBody>
                    <a:bodyPr/>
                    <a:lstStyle/>
                    <a:p>
                      <a:pPr algn="ctr"/>
                      <a:r>
                        <a:rPr lang="en-US" sz="1400" dirty="0" smtClean="0"/>
                        <a:t>Organic</a:t>
                      </a:r>
                      <a:endParaRPr lang="en-US" sz="1400" dirty="0"/>
                    </a:p>
                  </a:txBody>
                  <a:tcPr marL="91432" marR="91432" marT="45710" marB="45710"/>
                </a:tc>
                <a:tc>
                  <a:txBody>
                    <a:bodyPr/>
                    <a:lstStyle/>
                    <a:p>
                      <a:pPr algn="ctr"/>
                      <a:r>
                        <a:rPr lang="en-US" sz="1400" dirty="0" smtClean="0"/>
                        <a:t>Local</a:t>
                      </a:r>
                      <a:endParaRPr lang="en-US" sz="1400" dirty="0"/>
                    </a:p>
                  </a:txBody>
                  <a:tcPr marL="91432" marR="91432" marT="45710" marB="45710"/>
                </a:tc>
                <a:tc>
                  <a:txBody>
                    <a:bodyPr/>
                    <a:lstStyle/>
                    <a:p>
                      <a:pPr algn="ctr"/>
                      <a:r>
                        <a:rPr lang="en-US" sz="1400" dirty="0" smtClean="0"/>
                        <a:t>Any</a:t>
                      </a:r>
                      <a:endParaRPr lang="en-US" sz="1400" dirty="0"/>
                    </a:p>
                  </a:txBody>
                  <a:tcPr marL="91432" marR="91432" marT="45710" marB="45710"/>
                </a:tc>
                <a:tc>
                  <a:txBody>
                    <a:bodyPr/>
                    <a:lstStyle/>
                    <a:p>
                      <a:pPr algn="ctr"/>
                      <a:r>
                        <a:rPr lang="en-US" sz="1400" dirty="0" smtClean="0"/>
                        <a:t>Reference</a:t>
                      </a:r>
                      <a:endParaRPr lang="en-US" sz="1400" dirty="0"/>
                    </a:p>
                  </a:txBody>
                  <a:tcPr marL="91432" marR="91432" marT="45710" marB="45710"/>
                </a:tc>
                <a:tc>
                  <a:txBody>
                    <a:bodyPr/>
                    <a:lstStyle/>
                    <a:p>
                      <a:pPr algn="ctr"/>
                      <a:r>
                        <a:rPr lang="en-US" sz="1400" dirty="0" smtClean="0"/>
                        <a:t>Organic</a:t>
                      </a:r>
                      <a:endParaRPr lang="en-US" sz="1400" dirty="0"/>
                    </a:p>
                  </a:txBody>
                  <a:tcPr marL="91432" marR="91432" marT="45710" marB="45710"/>
                </a:tc>
                <a:tc>
                  <a:txBody>
                    <a:bodyPr/>
                    <a:lstStyle/>
                    <a:p>
                      <a:pPr algn="ctr"/>
                      <a:r>
                        <a:rPr lang="en-US" sz="1400" dirty="0" smtClean="0"/>
                        <a:t>Local</a:t>
                      </a:r>
                      <a:endParaRPr lang="en-US" sz="1400" dirty="0"/>
                    </a:p>
                  </a:txBody>
                  <a:tcPr marL="91432" marR="91432" marT="45710" marB="45710"/>
                </a:tc>
              </a:tr>
              <a:tr h="365684">
                <a:tc>
                  <a:txBody>
                    <a:bodyPr/>
                    <a:lstStyle/>
                    <a:p>
                      <a:r>
                        <a:rPr lang="en-US" sz="1400" dirty="0" smtClean="0"/>
                        <a:t>Carrots</a:t>
                      </a:r>
                      <a:endParaRPr lang="en-US" sz="1400" dirty="0"/>
                    </a:p>
                  </a:txBody>
                  <a:tcPr marL="91432" marR="91432" marT="45710" marB="45710"/>
                </a:tc>
                <a:tc>
                  <a:txBody>
                    <a:bodyPr/>
                    <a:lstStyle/>
                    <a:p>
                      <a:pPr algn="ctr"/>
                      <a:r>
                        <a:rPr lang="en-US" sz="1800" dirty="0" smtClean="0"/>
                        <a:t>38</a:t>
                      </a:r>
                      <a:endParaRPr lang="en-US" sz="1800" dirty="0"/>
                    </a:p>
                  </a:txBody>
                  <a:tcPr marL="91432" marR="91432" marT="45710" marB="45710"/>
                </a:tc>
                <a:tc>
                  <a:txBody>
                    <a:bodyPr/>
                    <a:lstStyle/>
                    <a:p>
                      <a:pPr algn="ctr"/>
                      <a:r>
                        <a:rPr lang="en-US" sz="1800" dirty="0" smtClean="0"/>
                        <a:t>39</a:t>
                      </a:r>
                      <a:endParaRPr lang="en-US" sz="1800" dirty="0"/>
                    </a:p>
                  </a:txBody>
                  <a:tcPr marL="91432" marR="91432" marT="45710" marB="45710"/>
                </a:tc>
                <a:tc>
                  <a:txBody>
                    <a:bodyPr/>
                    <a:lstStyle/>
                    <a:p>
                      <a:pPr algn="ctr"/>
                      <a:r>
                        <a:rPr lang="en-US" sz="1800" dirty="0" smtClean="0"/>
                        <a:t>12</a:t>
                      </a:r>
                      <a:endParaRPr lang="en-US" sz="1800" dirty="0"/>
                    </a:p>
                  </a:txBody>
                  <a:tcPr marL="91432" marR="91432" marT="45710" marB="45710"/>
                </a:tc>
                <a:tc>
                  <a:txBody>
                    <a:bodyPr/>
                    <a:lstStyle/>
                    <a:p>
                      <a:pPr algn="ctr"/>
                      <a:r>
                        <a:rPr lang="en-US" sz="1800" dirty="0" smtClean="0"/>
                        <a:t>7</a:t>
                      </a:r>
                      <a:endParaRPr lang="en-US" sz="1800" dirty="0"/>
                    </a:p>
                  </a:txBody>
                  <a:tcPr marL="91432" marR="91432" marT="45710" marB="45710"/>
                </a:tc>
                <a:tc>
                  <a:txBody>
                    <a:bodyPr/>
                    <a:lstStyle/>
                    <a:p>
                      <a:pPr algn="ctr"/>
                      <a:r>
                        <a:rPr lang="en-US" sz="1800" dirty="0" smtClean="0"/>
                        <a:t>39</a:t>
                      </a:r>
                      <a:endParaRPr lang="en-US" sz="1800" dirty="0"/>
                    </a:p>
                  </a:txBody>
                  <a:tcPr marL="91432" marR="91432" marT="45710" marB="45710"/>
                </a:tc>
                <a:tc>
                  <a:txBody>
                    <a:bodyPr/>
                    <a:lstStyle/>
                    <a:p>
                      <a:pPr algn="ctr"/>
                      <a:r>
                        <a:rPr lang="en-US" sz="1800" dirty="0" smtClean="0"/>
                        <a:t>37</a:t>
                      </a:r>
                      <a:endParaRPr lang="en-US" sz="1800" dirty="0"/>
                    </a:p>
                  </a:txBody>
                  <a:tcPr marL="91432" marR="91432" marT="45710" marB="45710"/>
                </a:tc>
                <a:tc>
                  <a:txBody>
                    <a:bodyPr/>
                    <a:lstStyle/>
                    <a:p>
                      <a:pPr algn="ctr"/>
                      <a:r>
                        <a:rPr lang="en-US" sz="1800" dirty="0" smtClean="0"/>
                        <a:t>17</a:t>
                      </a:r>
                      <a:endParaRPr lang="en-US" sz="1800" dirty="0"/>
                    </a:p>
                  </a:txBody>
                  <a:tcPr marL="91432" marR="91432" marT="45710" marB="45710"/>
                </a:tc>
                <a:tc>
                  <a:txBody>
                    <a:bodyPr/>
                    <a:lstStyle/>
                    <a:p>
                      <a:pPr algn="ctr"/>
                      <a:r>
                        <a:rPr lang="en-US" sz="1800" dirty="0" smtClean="0"/>
                        <a:t>2</a:t>
                      </a:r>
                      <a:endParaRPr lang="en-US" sz="1800" dirty="0"/>
                    </a:p>
                  </a:txBody>
                  <a:tcPr marL="91432" marR="91432" marT="45710" marB="45710"/>
                </a:tc>
              </a:tr>
              <a:tr h="365684">
                <a:tc>
                  <a:txBody>
                    <a:bodyPr/>
                    <a:lstStyle/>
                    <a:p>
                      <a:r>
                        <a:rPr lang="en-US" sz="1400" dirty="0" smtClean="0"/>
                        <a:t>Tomatoes</a:t>
                      </a:r>
                      <a:endParaRPr lang="en-US" sz="1400" dirty="0"/>
                    </a:p>
                  </a:txBody>
                  <a:tcPr marL="91432" marR="91432" marT="45710" marB="45710"/>
                </a:tc>
                <a:tc>
                  <a:txBody>
                    <a:bodyPr/>
                    <a:lstStyle/>
                    <a:p>
                      <a:pPr algn="ctr"/>
                      <a:r>
                        <a:rPr lang="en-US" sz="1800" dirty="0" smtClean="0"/>
                        <a:t>40</a:t>
                      </a:r>
                      <a:endParaRPr lang="en-US" sz="1800" dirty="0"/>
                    </a:p>
                  </a:txBody>
                  <a:tcPr marL="91432" marR="91432" marT="45710" marB="45710"/>
                </a:tc>
                <a:tc>
                  <a:txBody>
                    <a:bodyPr/>
                    <a:lstStyle/>
                    <a:p>
                      <a:pPr algn="ctr"/>
                      <a:r>
                        <a:rPr lang="en-US" sz="1800" dirty="0" smtClean="0"/>
                        <a:t>40</a:t>
                      </a:r>
                      <a:endParaRPr lang="en-US" sz="1800" dirty="0"/>
                    </a:p>
                  </a:txBody>
                  <a:tcPr marL="91432" marR="91432" marT="45710" marB="45710"/>
                </a:tc>
                <a:tc>
                  <a:txBody>
                    <a:bodyPr/>
                    <a:lstStyle/>
                    <a:p>
                      <a:pPr algn="ctr"/>
                      <a:r>
                        <a:rPr lang="en-US" sz="1800" dirty="0" smtClean="0"/>
                        <a:t>10</a:t>
                      </a:r>
                      <a:endParaRPr lang="en-US" sz="1800" dirty="0"/>
                    </a:p>
                  </a:txBody>
                  <a:tcPr marL="91432" marR="91432" marT="45710" marB="45710"/>
                </a:tc>
                <a:tc>
                  <a:txBody>
                    <a:bodyPr/>
                    <a:lstStyle/>
                    <a:p>
                      <a:pPr algn="ctr"/>
                      <a:r>
                        <a:rPr lang="en-US" sz="1800" dirty="0" smtClean="0"/>
                        <a:t>7</a:t>
                      </a:r>
                      <a:endParaRPr lang="en-US" sz="1800" dirty="0"/>
                    </a:p>
                  </a:txBody>
                  <a:tcPr marL="91432" marR="91432" marT="45710" marB="45710"/>
                </a:tc>
                <a:tc>
                  <a:txBody>
                    <a:bodyPr/>
                    <a:lstStyle/>
                    <a:p>
                      <a:pPr algn="ctr"/>
                      <a:r>
                        <a:rPr lang="en-US" sz="1800" dirty="0" smtClean="0"/>
                        <a:t>35</a:t>
                      </a:r>
                      <a:endParaRPr lang="en-US" sz="1800" dirty="0"/>
                    </a:p>
                  </a:txBody>
                  <a:tcPr marL="91432" marR="91432" marT="45710" marB="45710"/>
                </a:tc>
                <a:tc>
                  <a:txBody>
                    <a:bodyPr/>
                    <a:lstStyle/>
                    <a:p>
                      <a:pPr algn="ctr"/>
                      <a:r>
                        <a:rPr lang="en-US" sz="1800" dirty="0" smtClean="0"/>
                        <a:t>34</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r>
              <a:tr h="365684">
                <a:tc>
                  <a:txBody>
                    <a:bodyPr/>
                    <a:lstStyle/>
                    <a:p>
                      <a:r>
                        <a:rPr lang="en-US" sz="1400" dirty="0" smtClean="0"/>
                        <a:t>Peppers</a:t>
                      </a:r>
                      <a:endParaRPr lang="en-US" sz="1400" dirty="0"/>
                    </a:p>
                  </a:txBody>
                  <a:tcPr marL="91432" marR="91432" marT="45710" marB="45710"/>
                </a:tc>
                <a:tc>
                  <a:txBody>
                    <a:bodyPr/>
                    <a:lstStyle/>
                    <a:p>
                      <a:pPr algn="ctr"/>
                      <a:r>
                        <a:rPr lang="en-US" sz="1800" dirty="0" smtClean="0"/>
                        <a:t>32</a:t>
                      </a:r>
                      <a:endParaRPr lang="en-US" sz="1800" dirty="0"/>
                    </a:p>
                  </a:txBody>
                  <a:tcPr marL="91432" marR="91432" marT="45710" marB="45710"/>
                </a:tc>
                <a:tc>
                  <a:txBody>
                    <a:bodyPr/>
                    <a:lstStyle/>
                    <a:p>
                      <a:pPr algn="ctr"/>
                      <a:r>
                        <a:rPr lang="en-US" sz="1800" dirty="0" smtClean="0"/>
                        <a:t>32</a:t>
                      </a:r>
                      <a:endParaRPr lang="en-US" sz="1800" dirty="0"/>
                    </a:p>
                  </a:txBody>
                  <a:tcPr marL="91432" marR="91432" marT="45710" marB="45710"/>
                </a:tc>
                <a:tc>
                  <a:txBody>
                    <a:bodyPr/>
                    <a:lstStyle/>
                    <a:p>
                      <a:pPr algn="ctr"/>
                      <a:r>
                        <a:rPr lang="en-US" sz="1800" dirty="0" smtClean="0"/>
                        <a:t>66</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c>
                  <a:txBody>
                    <a:bodyPr/>
                    <a:lstStyle/>
                    <a:p>
                      <a:pPr algn="ctr"/>
                      <a:r>
                        <a:rPr lang="en-US" sz="1800" dirty="0" smtClean="0"/>
                        <a:t>29</a:t>
                      </a:r>
                      <a:endParaRPr lang="en-US" sz="1800" dirty="0"/>
                    </a:p>
                  </a:txBody>
                  <a:tcPr marL="91432" marR="91432" marT="45710" marB="45710"/>
                </a:tc>
                <a:tc>
                  <a:txBody>
                    <a:bodyPr/>
                    <a:lstStyle/>
                    <a:p>
                      <a:pPr algn="ctr"/>
                      <a:r>
                        <a:rPr lang="en-US" sz="1800" dirty="0" smtClean="0"/>
                        <a:t>28</a:t>
                      </a:r>
                      <a:endParaRPr lang="en-US" sz="1800" dirty="0"/>
                    </a:p>
                  </a:txBody>
                  <a:tcPr marL="91432" marR="91432" marT="45710" marB="45710"/>
                </a:tc>
                <a:tc>
                  <a:txBody>
                    <a:bodyPr/>
                    <a:lstStyle/>
                    <a:p>
                      <a:pPr algn="ctr"/>
                      <a:r>
                        <a:rPr lang="en-US" sz="1800" dirty="0" smtClean="0"/>
                        <a:t>5</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Broccoli</a:t>
                      </a:r>
                      <a:endParaRPr lang="en-US" sz="1400" dirty="0"/>
                    </a:p>
                  </a:txBody>
                  <a:tcPr marL="91432" marR="91432" marT="45710" marB="45710"/>
                </a:tc>
                <a:tc>
                  <a:txBody>
                    <a:bodyPr/>
                    <a:lstStyle/>
                    <a:p>
                      <a:pPr algn="ctr"/>
                      <a:r>
                        <a:rPr lang="en-US" sz="1800" dirty="0" smtClean="0"/>
                        <a:t>27</a:t>
                      </a:r>
                      <a:endParaRPr lang="en-US" sz="1800" dirty="0"/>
                    </a:p>
                  </a:txBody>
                  <a:tcPr marL="91432" marR="91432" marT="45710" marB="45710"/>
                </a:tc>
                <a:tc>
                  <a:txBody>
                    <a:bodyPr/>
                    <a:lstStyle/>
                    <a:p>
                      <a:pPr algn="ctr"/>
                      <a:r>
                        <a:rPr lang="en-US" sz="1800" dirty="0" smtClean="0"/>
                        <a:t>27</a:t>
                      </a:r>
                      <a:endParaRPr lang="en-US" sz="1800" dirty="0"/>
                    </a:p>
                  </a:txBody>
                  <a:tcPr marL="91432" marR="91432" marT="45710" marB="45710"/>
                </a:tc>
                <a:tc>
                  <a:txBody>
                    <a:bodyPr/>
                    <a:lstStyle/>
                    <a:p>
                      <a:pPr algn="ctr"/>
                      <a:r>
                        <a:rPr lang="en-US" sz="1800" dirty="0" smtClean="0"/>
                        <a:t>10</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c>
                  <a:txBody>
                    <a:bodyPr/>
                    <a:lstStyle/>
                    <a:p>
                      <a:pPr algn="ctr"/>
                      <a:r>
                        <a:rPr lang="en-US" sz="1800" dirty="0" smtClean="0"/>
                        <a:t>28</a:t>
                      </a:r>
                      <a:endParaRPr lang="en-US" sz="1800" dirty="0"/>
                    </a:p>
                  </a:txBody>
                  <a:tcPr marL="91432" marR="91432" marT="45710" marB="45710"/>
                </a:tc>
                <a:tc>
                  <a:txBody>
                    <a:bodyPr/>
                    <a:lstStyle/>
                    <a:p>
                      <a:pPr algn="ctr"/>
                      <a:r>
                        <a:rPr lang="en-US" sz="1800" dirty="0" smtClean="0"/>
                        <a:t>28</a:t>
                      </a:r>
                      <a:endParaRPr lang="en-US" sz="1800" dirty="0"/>
                    </a:p>
                  </a:txBody>
                  <a:tcPr marL="91432" marR="91432" marT="45710" marB="45710"/>
                </a:tc>
                <a:tc>
                  <a:txBody>
                    <a:bodyPr/>
                    <a:lstStyle/>
                    <a:p>
                      <a:pPr algn="ctr"/>
                      <a:r>
                        <a:rPr lang="en-US" sz="1800" dirty="0" smtClean="0"/>
                        <a:t>11</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Lettuce</a:t>
                      </a:r>
                      <a:endParaRPr lang="en-US" sz="1400" dirty="0"/>
                    </a:p>
                  </a:txBody>
                  <a:tcPr marL="91432" marR="91432" marT="45710" marB="45710"/>
                </a:tc>
                <a:tc>
                  <a:txBody>
                    <a:bodyPr/>
                    <a:lstStyle/>
                    <a:p>
                      <a:pPr algn="ctr"/>
                      <a:r>
                        <a:rPr lang="en-US" sz="1800" dirty="0" smtClean="0"/>
                        <a:t>32</a:t>
                      </a:r>
                      <a:endParaRPr lang="en-US" sz="1800" dirty="0"/>
                    </a:p>
                  </a:txBody>
                  <a:tcPr marL="91432" marR="91432" marT="45710" marB="45710"/>
                </a:tc>
                <a:tc>
                  <a:txBody>
                    <a:bodyPr/>
                    <a:lstStyle/>
                    <a:p>
                      <a:pPr algn="ctr"/>
                      <a:r>
                        <a:rPr lang="en-US" sz="1800" dirty="0" smtClean="0"/>
                        <a:t>32</a:t>
                      </a:r>
                      <a:endParaRPr lang="en-US" sz="1800" dirty="0"/>
                    </a:p>
                  </a:txBody>
                  <a:tcPr marL="91432" marR="91432" marT="45710" marB="45710"/>
                </a:tc>
                <a:tc>
                  <a:txBody>
                    <a:bodyPr/>
                    <a:lstStyle/>
                    <a:p>
                      <a:pPr algn="ctr"/>
                      <a:r>
                        <a:rPr lang="en-US" sz="1800" dirty="0" smtClean="0"/>
                        <a:t>12</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c>
                  <a:txBody>
                    <a:bodyPr/>
                    <a:lstStyle/>
                    <a:p>
                      <a:pPr algn="ctr"/>
                      <a:r>
                        <a:rPr lang="en-US" sz="1800" dirty="0" smtClean="0"/>
                        <a:t>28</a:t>
                      </a:r>
                      <a:endParaRPr lang="en-US" sz="1800" dirty="0"/>
                    </a:p>
                  </a:txBody>
                  <a:tcPr marL="91432" marR="91432" marT="45710" marB="45710"/>
                </a:tc>
                <a:tc>
                  <a:txBody>
                    <a:bodyPr/>
                    <a:lstStyle/>
                    <a:p>
                      <a:pPr algn="ctr"/>
                      <a:r>
                        <a:rPr lang="en-US" sz="1800" dirty="0" smtClean="0"/>
                        <a:t>26</a:t>
                      </a:r>
                      <a:endParaRPr lang="en-US" sz="1800" dirty="0"/>
                    </a:p>
                  </a:txBody>
                  <a:tcPr marL="91432" marR="91432" marT="45710" marB="45710"/>
                </a:tc>
                <a:tc>
                  <a:txBody>
                    <a:bodyPr/>
                    <a:lstStyle/>
                    <a:p>
                      <a:pPr algn="ctr"/>
                      <a:r>
                        <a:rPr lang="en-US" sz="1800" dirty="0" smtClean="0"/>
                        <a:t>17</a:t>
                      </a:r>
                      <a:endParaRPr lang="en-US" sz="1800" dirty="0"/>
                    </a:p>
                  </a:txBody>
                  <a:tcPr marL="91432" marR="91432" marT="45710" marB="45710"/>
                </a:tc>
                <a:tc>
                  <a:txBody>
                    <a:bodyPr/>
                    <a:lstStyle/>
                    <a:p>
                      <a:pPr algn="ctr"/>
                      <a:r>
                        <a:rPr lang="en-US" sz="1800" dirty="0" smtClean="0"/>
                        <a:t>2</a:t>
                      </a:r>
                      <a:endParaRPr lang="en-US" sz="1800" dirty="0"/>
                    </a:p>
                  </a:txBody>
                  <a:tcPr marL="91432" marR="91432" marT="45710" marB="45710"/>
                </a:tc>
              </a:tr>
              <a:tr h="365684">
                <a:tc>
                  <a:txBody>
                    <a:bodyPr/>
                    <a:lstStyle/>
                    <a:p>
                      <a:r>
                        <a:rPr lang="en-US" sz="1400" dirty="0" smtClean="0"/>
                        <a:t>Corn</a:t>
                      </a:r>
                      <a:endParaRPr lang="en-US" sz="1400" dirty="0"/>
                    </a:p>
                  </a:txBody>
                  <a:tcPr marL="91432" marR="91432" marT="45710" marB="45710"/>
                </a:tc>
                <a:tc>
                  <a:txBody>
                    <a:bodyPr/>
                    <a:lstStyle/>
                    <a:p>
                      <a:pPr algn="ctr"/>
                      <a:r>
                        <a:rPr lang="en-US" sz="1800" dirty="0" smtClean="0"/>
                        <a:t>19</a:t>
                      </a:r>
                      <a:endParaRPr lang="en-US" sz="1800" dirty="0"/>
                    </a:p>
                  </a:txBody>
                  <a:tcPr marL="91432" marR="91432" marT="45710" marB="45710"/>
                </a:tc>
                <a:tc>
                  <a:txBody>
                    <a:bodyPr/>
                    <a:lstStyle/>
                    <a:p>
                      <a:pPr algn="ctr"/>
                      <a:r>
                        <a:rPr lang="en-US" sz="1800" dirty="0" smtClean="0"/>
                        <a:t>18</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Celery</a:t>
                      </a:r>
                      <a:endParaRPr lang="en-US" sz="1400" dirty="0"/>
                    </a:p>
                  </a:txBody>
                  <a:tcPr marL="91432" marR="91432" marT="45710" marB="45710"/>
                </a:tc>
                <a:tc>
                  <a:txBody>
                    <a:bodyPr/>
                    <a:lstStyle/>
                    <a:p>
                      <a:pPr algn="ctr"/>
                      <a:r>
                        <a:rPr lang="en-US" sz="1800" dirty="0" smtClean="0"/>
                        <a:t>27</a:t>
                      </a:r>
                      <a:endParaRPr lang="en-US" sz="1800" dirty="0"/>
                    </a:p>
                  </a:txBody>
                  <a:tcPr marL="91432" marR="91432" marT="45710" marB="45710"/>
                </a:tc>
                <a:tc>
                  <a:txBody>
                    <a:bodyPr/>
                    <a:lstStyle/>
                    <a:p>
                      <a:pPr algn="ctr"/>
                      <a:r>
                        <a:rPr lang="en-US" sz="1800" dirty="0" smtClean="0"/>
                        <a:t>27</a:t>
                      </a:r>
                      <a:endParaRPr lang="en-US" sz="1800" dirty="0"/>
                    </a:p>
                  </a:txBody>
                  <a:tcPr marL="91432" marR="91432" marT="45710" marB="45710"/>
                </a:tc>
                <a:tc>
                  <a:txBody>
                    <a:bodyPr/>
                    <a:lstStyle/>
                    <a:p>
                      <a:pPr algn="ctr"/>
                      <a:r>
                        <a:rPr lang="en-US" sz="1800" dirty="0" smtClean="0"/>
                        <a:t>8</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c>
                  <a:txBody>
                    <a:bodyPr/>
                    <a:lstStyle/>
                    <a:p>
                      <a:pPr algn="ctr"/>
                      <a:r>
                        <a:rPr lang="en-US" sz="1800" dirty="0" smtClean="0"/>
                        <a:t>31</a:t>
                      </a:r>
                      <a:endParaRPr lang="en-US" sz="1800" dirty="0"/>
                    </a:p>
                  </a:txBody>
                  <a:tcPr marL="91432" marR="91432" marT="45710" marB="45710"/>
                </a:tc>
                <a:tc>
                  <a:txBody>
                    <a:bodyPr/>
                    <a:lstStyle/>
                    <a:p>
                      <a:pPr algn="ctr"/>
                      <a:r>
                        <a:rPr lang="en-US" sz="1800" dirty="0" smtClean="0"/>
                        <a:t>31</a:t>
                      </a:r>
                      <a:endParaRPr lang="en-US" sz="1800" dirty="0"/>
                    </a:p>
                  </a:txBody>
                  <a:tcPr marL="91432" marR="91432" marT="45710" marB="45710"/>
                </a:tc>
                <a:tc>
                  <a:txBody>
                    <a:bodyPr/>
                    <a:lstStyle/>
                    <a:p>
                      <a:pPr algn="ctr"/>
                      <a:r>
                        <a:rPr lang="en-US" sz="1800" dirty="0" smtClean="0"/>
                        <a:t>9</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Cucumber</a:t>
                      </a:r>
                      <a:endParaRPr lang="en-US" sz="1400" dirty="0"/>
                    </a:p>
                  </a:txBody>
                  <a:tcPr marL="91432" marR="91432" marT="45710" marB="45710"/>
                </a:tc>
                <a:tc>
                  <a:txBody>
                    <a:bodyPr/>
                    <a:lstStyle/>
                    <a:p>
                      <a:pPr algn="ctr"/>
                      <a:r>
                        <a:rPr lang="en-US" sz="1800" dirty="0" smtClean="0"/>
                        <a:t>33</a:t>
                      </a:r>
                      <a:endParaRPr lang="en-US" sz="1800" dirty="0"/>
                    </a:p>
                  </a:txBody>
                  <a:tcPr marL="91432" marR="91432" marT="45710" marB="45710"/>
                </a:tc>
                <a:tc>
                  <a:txBody>
                    <a:bodyPr/>
                    <a:lstStyle/>
                    <a:p>
                      <a:pPr algn="ctr"/>
                      <a:r>
                        <a:rPr lang="en-US" sz="1800" dirty="0" smtClean="0"/>
                        <a:t>33</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c>
                  <a:txBody>
                    <a:bodyPr/>
                    <a:lstStyle/>
                    <a:p>
                      <a:pPr algn="ctr"/>
                      <a:r>
                        <a:rPr lang="en-US" sz="1800" dirty="0" smtClean="0"/>
                        <a:t>31</a:t>
                      </a:r>
                      <a:endParaRPr lang="en-US" sz="1800" dirty="0"/>
                    </a:p>
                  </a:txBody>
                  <a:tcPr marL="91432" marR="91432" marT="45710" marB="45710"/>
                </a:tc>
                <a:tc>
                  <a:txBody>
                    <a:bodyPr/>
                    <a:lstStyle/>
                    <a:p>
                      <a:pPr algn="ctr"/>
                      <a:r>
                        <a:rPr lang="en-US" sz="1800" dirty="0" smtClean="0"/>
                        <a:t>31</a:t>
                      </a:r>
                      <a:endParaRPr lang="en-US" sz="1800" dirty="0"/>
                    </a:p>
                  </a:txBody>
                  <a:tcPr marL="91432" marR="91432" marT="45710" marB="45710"/>
                </a:tc>
                <a:tc>
                  <a:txBody>
                    <a:bodyPr/>
                    <a:lstStyle/>
                    <a:p>
                      <a:pPr algn="ctr"/>
                      <a:r>
                        <a:rPr lang="en-US" sz="1800" dirty="0" smtClean="0"/>
                        <a:t>5</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Cabbage</a:t>
                      </a:r>
                      <a:endParaRPr lang="en-US" sz="1400" dirty="0"/>
                    </a:p>
                  </a:txBody>
                  <a:tcPr marL="91432" marR="91432" marT="45710" marB="45710"/>
                </a:tc>
                <a:tc>
                  <a:txBody>
                    <a:bodyPr/>
                    <a:lstStyle/>
                    <a:p>
                      <a:pPr algn="ctr"/>
                      <a:r>
                        <a:rPr lang="en-US" sz="1800" dirty="0" smtClean="0"/>
                        <a:t>32</a:t>
                      </a:r>
                      <a:endParaRPr lang="en-US" sz="1800" dirty="0"/>
                    </a:p>
                  </a:txBody>
                  <a:tcPr marL="91432" marR="91432" marT="45710" marB="45710"/>
                </a:tc>
                <a:tc>
                  <a:txBody>
                    <a:bodyPr/>
                    <a:lstStyle/>
                    <a:p>
                      <a:pPr algn="ctr"/>
                      <a:r>
                        <a:rPr lang="en-US" sz="1800" dirty="0" smtClean="0"/>
                        <a:t>30</a:t>
                      </a:r>
                      <a:endParaRPr lang="en-US" sz="1800" dirty="0"/>
                    </a:p>
                  </a:txBody>
                  <a:tcPr marL="91432" marR="91432" marT="45710" marB="45710"/>
                </a:tc>
                <a:tc>
                  <a:txBody>
                    <a:bodyPr/>
                    <a:lstStyle/>
                    <a:p>
                      <a:pPr algn="ctr"/>
                      <a:r>
                        <a:rPr lang="en-US" sz="1800" dirty="0" smtClean="0"/>
                        <a:t>7</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34</a:t>
                      </a:r>
                      <a:endParaRPr lang="en-US" sz="1800" dirty="0"/>
                    </a:p>
                  </a:txBody>
                  <a:tcPr marL="91432" marR="91432" marT="45710" marB="45710"/>
                </a:tc>
                <a:tc>
                  <a:txBody>
                    <a:bodyPr/>
                    <a:lstStyle/>
                    <a:p>
                      <a:pPr algn="ctr"/>
                      <a:r>
                        <a:rPr lang="en-US" sz="1800" dirty="0" smtClean="0"/>
                        <a:t>34</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Cauliflower</a:t>
                      </a:r>
                      <a:endParaRPr lang="en-US" sz="1400" dirty="0"/>
                    </a:p>
                  </a:txBody>
                  <a:tcPr marL="91432" marR="91432" marT="45710" marB="45710"/>
                </a:tc>
                <a:tc>
                  <a:txBody>
                    <a:bodyPr/>
                    <a:lstStyle/>
                    <a:p>
                      <a:pPr algn="ctr"/>
                      <a:r>
                        <a:rPr lang="en-US" sz="1800" dirty="0" smtClean="0"/>
                        <a:t>27</a:t>
                      </a:r>
                      <a:endParaRPr lang="en-US" sz="1800" dirty="0"/>
                    </a:p>
                  </a:txBody>
                  <a:tcPr marL="91432" marR="91432" marT="45710" marB="45710"/>
                </a:tc>
                <a:tc>
                  <a:txBody>
                    <a:bodyPr/>
                    <a:lstStyle/>
                    <a:p>
                      <a:pPr algn="ctr"/>
                      <a:r>
                        <a:rPr lang="en-US" sz="1800" dirty="0" smtClean="0"/>
                        <a:t>26</a:t>
                      </a:r>
                      <a:endParaRPr lang="en-US" sz="1800" dirty="0"/>
                    </a:p>
                  </a:txBody>
                  <a:tcPr marL="91432" marR="91432" marT="45710" marB="45710"/>
                </a:tc>
                <a:tc>
                  <a:txBody>
                    <a:bodyPr/>
                    <a:lstStyle/>
                    <a:p>
                      <a:pPr algn="ctr"/>
                      <a:r>
                        <a:rPr lang="en-US" sz="1800" dirty="0" smtClean="0"/>
                        <a:t>7</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26</a:t>
                      </a:r>
                      <a:endParaRPr lang="en-US" sz="1800" dirty="0"/>
                    </a:p>
                  </a:txBody>
                  <a:tcPr marL="91432" marR="91432" marT="45710" marB="45710"/>
                </a:tc>
                <a:tc>
                  <a:txBody>
                    <a:bodyPr/>
                    <a:lstStyle/>
                    <a:p>
                      <a:pPr algn="ctr"/>
                      <a:r>
                        <a:rPr lang="en-US" sz="1800" dirty="0" smtClean="0"/>
                        <a:t>26</a:t>
                      </a:r>
                      <a:endParaRPr lang="en-US" sz="1800" dirty="0"/>
                    </a:p>
                  </a:txBody>
                  <a:tcPr marL="91432" marR="91432" marT="45710" marB="45710"/>
                </a:tc>
                <a:tc>
                  <a:txBody>
                    <a:bodyPr/>
                    <a:lstStyle/>
                    <a:p>
                      <a:pPr algn="ctr"/>
                      <a:r>
                        <a:rPr lang="en-US" sz="1800" dirty="0" smtClean="0"/>
                        <a:t>3</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Potatoes</a:t>
                      </a:r>
                      <a:endParaRPr lang="en-US" sz="1400" dirty="0"/>
                    </a:p>
                  </a:txBody>
                  <a:tcPr marL="91432" marR="91432" marT="45710" marB="45710"/>
                </a:tc>
                <a:tc>
                  <a:txBody>
                    <a:bodyPr/>
                    <a:lstStyle/>
                    <a:p>
                      <a:pPr algn="ctr"/>
                      <a:r>
                        <a:rPr lang="en-US" sz="1800" dirty="0" smtClean="0"/>
                        <a:t>40</a:t>
                      </a:r>
                      <a:endParaRPr lang="en-US" sz="1800" dirty="0"/>
                    </a:p>
                  </a:txBody>
                  <a:tcPr marL="91432" marR="91432" marT="45710" marB="45710"/>
                </a:tc>
                <a:tc>
                  <a:txBody>
                    <a:bodyPr/>
                    <a:lstStyle/>
                    <a:p>
                      <a:pPr algn="ctr"/>
                      <a:r>
                        <a:rPr lang="en-US" sz="1800" dirty="0" smtClean="0"/>
                        <a:t>40</a:t>
                      </a:r>
                      <a:endParaRPr lang="en-US" sz="1800" dirty="0"/>
                    </a:p>
                  </a:txBody>
                  <a:tcPr marL="91432" marR="91432" marT="45710" marB="45710"/>
                </a:tc>
                <a:tc>
                  <a:txBody>
                    <a:bodyPr/>
                    <a:lstStyle/>
                    <a:p>
                      <a:pPr algn="ctr"/>
                      <a:r>
                        <a:rPr lang="en-US" sz="1800" dirty="0" smtClean="0"/>
                        <a:t>15</a:t>
                      </a:r>
                      <a:endParaRPr lang="en-US" sz="1800" dirty="0"/>
                    </a:p>
                  </a:txBody>
                  <a:tcPr marL="91432" marR="91432" marT="45710" marB="45710"/>
                </a:tc>
                <a:tc>
                  <a:txBody>
                    <a:bodyPr/>
                    <a:lstStyle/>
                    <a:p>
                      <a:pPr algn="ctr"/>
                      <a:r>
                        <a:rPr lang="en-US" sz="1800" dirty="0" smtClean="0"/>
                        <a:t>26</a:t>
                      </a:r>
                      <a:endParaRPr lang="en-US" sz="1800" dirty="0"/>
                    </a:p>
                  </a:txBody>
                  <a:tcPr marL="91432" marR="91432" marT="45710" marB="45710"/>
                </a:tc>
                <a:tc>
                  <a:txBody>
                    <a:bodyPr/>
                    <a:lstStyle/>
                    <a:p>
                      <a:pPr algn="ctr"/>
                      <a:r>
                        <a:rPr lang="en-US" sz="1800" smtClean="0"/>
                        <a:t>37</a:t>
                      </a:r>
                      <a:endParaRPr lang="en-US" sz="1800" dirty="0"/>
                    </a:p>
                  </a:txBody>
                  <a:tcPr marL="91432" marR="91432" marT="45710" marB="45710"/>
                </a:tc>
                <a:tc>
                  <a:txBody>
                    <a:bodyPr/>
                    <a:lstStyle/>
                    <a:p>
                      <a:pPr algn="ctr"/>
                      <a:r>
                        <a:rPr lang="en-US" sz="1800" dirty="0" smtClean="0"/>
                        <a:t>35</a:t>
                      </a:r>
                      <a:endParaRPr lang="en-US" sz="1800" dirty="0"/>
                    </a:p>
                  </a:txBody>
                  <a:tcPr marL="91432" marR="91432" marT="45710" marB="45710"/>
                </a:tc>
                <a:tc>
                  <a:txBody>
                    <a:bodyPr/>
                    <a:lstStyle/>
                    <a:p>
                      <a:pPr algn="ctr"/>
                      <a:r>
                        <a:rPr lang="en-US" sz="1800" dirty="0" smtClean="0"/>
                        <a:t>6</a:t>
                      </a:r>
                      <a:endParaRPr lang="en-US" sz="1800" dirty="0"/>
                    </a:p>
                  </a:txBody>
                  <a:tcPr marL="91432" marR="91432" marT="45710" marB="45710"/>
                </a:tc>
                <a:tc>
                  <a:txBody>
                    <a:bodyPr/>
                    <a:lstStyle/>
                    <a:p>
                      <a:pPr algn="ctr"/>
                      <a:r>
                        <a:rPr lang="en-US" sz="1800" dirty="0" smtClean="0"/>
                        <a:t>17</a:t>
                      </a:r>
                      <a:endParaRPr lang="en-US" sz="1800" dirty="0"/>
                    </a:p>
                  </a:txBody>
                  <a:tcPr marL="91432" marR="91432" marT="45710" marB="45710"/>
                </a:tc>
              </a:tr>
              <a:tr h="365684">
                <a:tc>
                  <a:txBody>
                    <a:bodyPr/>
                    <a:lstStyle/>
                    <a:p>
                      <a:r>
                        <a:rPr lang="en-US" sz="1400" dirty="0" smtClean="0"/>
                        <a:t>Spinach</a:t>
                      </a:r>
                      <a:endParaRPr lang="en-US" sz="1400" dirty="0"/>
                    </a:p>
                  </a:txBody>
                  <a:tcPr marL="91432" marR="91432" marT="45710" marB="45710"/>
                </a:tc>
                <a:tc>
                  <a:txBody>
                    <a:bodyPr/>
                    <a:lstStyle/>
                    <a:p>
                      <a:pPr algn="ctr"/>
                      <a:r>
                        <a:rPr lang="en-US" sz="1800" dirty="0" smtClean="0"/>
                        <a:t>21</a:t>
                      </a:r>
                      <a:endParaRPr lang="en-US" sz="1800" dirty="0"/>
                    </a:p>
                  </a:txBody>
                  <a:tcPr marL="91432" marR="91432" marT="45710" marB="45710"/>
                </a:tc>
                <a:tc>
                  <a:txBody>
                    <a:bodyPr/>
                    <a:lstStyle/>
                    <a:p>
                      <a:pPr algn="ctr"/>
                      <a:r>
                        <a:rPr lang="en-US" sz="1800" dirty="0" smtClean="0"/>
                        <a:t>21</a:t>
                      </a:r>
                      <a:endParaRPr lang="en-US" sz="1800" dirty="0"/>
                    </a:p>
                  </a:txBody>
                  <a:tcPr marL="91432" marR="91432" marT="45710" marB="45710"/>
                </a:tc>
                <a:tc>
                  <a:txBody>
                    <a:bodyPr/>
                    <a:lstStyle/>
                    <a:p>
                      <a:pPr algn="ctr"/>
                      <a:r>
                        <a:rPr lang="en-US" sz="1800" dirty="0" smtClean="0"/>
                        <a:t>11</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22</a:t>
                      </a:r>
                      <a:endParaRPr lang="en-US" sz="1800" dirty="0"/>
                    </a:p>
                  </a:txBody>
                  <a:tcPr marL="91432" marR="91432" marT="45710" marB="45710"/>
                </a:tc>
                <a:tc>
                  <a:txBody>
                    <a:bodyPr/>
                    <a:lstStyle/>
                    <a:p>
                      <a:pPr algn="ctr"/>
                      <a:r>
                        <a:rPr lang="en-US" sz="1800" dirty="0" smtClean="0"/>
                        <a:t>19</a:t>
                      </a:r>
                      <a:endParaRPr lang="en-US" sz="1800" dirty="0"/>
                    </a:p>
                  </a:txBody>
                  <a:tcPr marL="91432" marR="91432" marT="45710" marB="45710"/>
                </a:tc>
                <a:tc>
                  <a:txBody>
                    <a:bodyPr/>
                    <a:lstStyle/>
                    <a:p>
                      <a:pPr algn="ctr"/>
                      <a:r>
                        <a:rPr lang="en-US" sz="1800" dirty="0" smtClean="0"/>
                        <a:t>12</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r h="365684">
                <a:tc>
                  <a:txBody>
                    <a:bodyPr/>
                    <a:lstStyle/>
                    <a:p>
                      <a:r>
                        <a:rPr lang="en-US" sz="1400" dirty="0" smtClean="0"/>
                        <a:t>Chiles</a:t>
                      </a:r>
                      <a:endParaRPr lang="en-US" sz="1400" dirty="0"/>
                    </a:p>
                  </a:txBody>
                  <a:tcPr marL="91432" marR="91432" marT="45710" marB="45710"/>
                </a:tc>
                <a:tc>
                  <a:txBody>
                    <a:bodyPr/>
                    <a:lstStyle/>
                    <a:p>
                      <a:pPr algn="ctr"/>
                      <a:r>
                        <a:rPr lang="en-US" sz="1800" dirty="0" smtClean="0"/>
                        <a:t>21</a:t>
                      </a:r>
                      <a:endParaRPr lang="en-US" sz="1800" dirty="0"/>
                    </a:p>
                  </a:txBody>
                  <a:tcPr marL="91432" marR="91432" marT="45710" marB="45710"/>
                </a:tc>
                <a:tc>
                  <a:txBody>
                    <a:bodyPr/>
                    <a:lstStyle/>
                    <a:p>
                      <a:pPr algn="ctr"/>
                      <a:r>
                        <a:rPr lang="en-US" sz="1800" dirty="0" smtClean="0"/>
                        <a:t>21</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1</a:t>
                      </a:r>
                      <a:endParaRPr lang="en-US" sz="1800" dirty="0"/>
                    </a:p>
                  </a:txBody>
                  <a:tcPr marL="91432" marR="91432" marT="45710" marB="45710"/>
                </a:tc>
                <a:tc>
                  <a:txBody>
                    <a:bodyPr/>
                    <a:lstStyle/>
                    <a:p>
                      <a:pPr algn="ctr"/>
                      <a:r>
                        <a:rPr lang="en-US" sz="1800" dirty="0" smtClean="0"/>
                        <a:t>15</a:t>
                      </a:r>
                      <a:endParaRPr lang="en-US" sz="1800" dirty="0"/>
                    </a:p>
                  </a:txBody>
                  <a:tcPr marL="91432" marR="91432" marT="45710" marB="45710"/>
                </a:tc>
                <a:tc>
                  <a:txBody>
                    <a:bodyPr/>
                    <a:lstStyle/>
                    <a:p>
                      <a:pPr algn="ctr"/>
                      <a:r>
                        <a:rPr lang="en-US" sz="1800" dirty="0" smtClean="0"/>
                        <a:t>15</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c>
                  <a:txBody>
                    <a:bodyPr/>
                    <a:lstStyle/>
                    <a:p>
                      <a:pPr algn="ctr"/>
                      <a:r>
                        <a:rPr lang="en-US" sz="1800" dirty="0" smtClean="0"/>
                        <a:t>0</a:t>
                      </a:r>
                      <a:endParaRPr lang="en-US" sz="1800" dirty="0"/>
                    </a:p>
                  </a:txBody>
                  <a:tcPr marL="91432" marR="91432" marT="45710" marB="45710"/>
                </a:tc>
              </a:tr>
            </a:tbl>
          </a:graphicData>
        </a:graphic>
      </p:graphicFrame>
      <p:sp>
        <p:nvSpPr>
          <p:cNvPr id="5443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CE0AB7-14DB-44A7-A3A0-16C96CF9B75F}" type="slidenum">
              <a:rPr lang="en-US" smtClean="0">
                <a:solidFill>
                  <a:srgbClr val="045C75"/>
                </a:solidFill>
                <a:latin typeface="Constantia" panose="02030602050306030303" pitchFamily="18" charset="0"/>
              </a:rPr>
              <a:pPr/>
              <a:t>35</a:t>
            </a:fld>
            <a:endParaRPr lang="en-US" smtClean="0">
              <a:solidFill>
                <a:srgbClr val="045C75"/>
              </a:solidFill>
              <a:latin typeface="Constantia" panose="02030602050306030303" pitchFamily="18" charset="0"/>
            </a:endParaRPr>
          </a:p>
        </p:txBody>
      </p:sp>
    </p:spTree>
    <p:extLst>
      <p:ext uri="{BB962C8B-B14F-4D97-AF65-F5344CB8AC3E}">
        <p14:creationId xmlns:p14="http://schemas.microsoft.com/office/powerpoint/2010/main" val="10004713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Acknowledgements</a:t>
            </a:r>
          </a:p>
        </p:txBody>
      </p:sp>
      <p:sp>
        <p:nvSpPr>
          <p:cNvPr id="3" name="Footer Placeholder 2"/>
          <p:cNvSpPr>
            <a:spLocks noGrp="1"/>
          </p:cNvSpPr>
          <p:nvPr>
            <p:ph type="ftr" sz="quarter" idx="11"/>
          </p:nvPr>
        </p:nvSpPr>
        <p:spPr>
          <a:xfrm>
            <a:off x="2286000" y="6356350"/>
            <a:ext cx="4343400" cy="365125"/>
          </a:xfrm>
        </p:spPr>
        <p:txBody>
          <a:bodyPr/>
          <a:lstStyle/>
          <a:p>
            <a:pPr>
              <a:defRPr/>
            </a:pPr>
            <a:r>
              <a:rPr lang="en-US" dirty="0" smtClean="0"/>
              <a:t>Produced by the Rocky Mountain Prevention Research Center</a:t>
            </a:r>
            <a:endParaRPr lang="en-US" dirty="0"/>
          </a:p>
        </p:txBody>
      </p:sp>
      <p:sp>
        <p:nvSpPr>
          <p:cNvPr id="5632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DA18A262-ECF7-4966-A58E-042683AF5127}" type="slidenum">
              <a:rPr lang="en-US" sz="1200" smtClean="0">
                <a:solidFill>
                  <a:srgbClr val="045C75"/>
                </a:solidFill>
              </a:rPr>
              <a:pPr>
                <a:spcBef>
                  <a:spcPct val="0"/>
                </a:spcBef>
                <a:buClrTx/>
                <a:buSzTx/>
                <a:buFontTx/>
                <a:buNone/>
              </a:pPr>
              <a:t>36</a:t>
            </a:fld>
            <a:endParaRPr lang="en-US" sz="1200" smtClean="0">
              <a:solidFill>
                <a:srgbClr val="045C75"/>
              </a:solidFill>
            </a:endParaRPr>
          </a:p>
        </p:txBody>
      </p:sp>
      <p:sp>
        <p:nvSpPr>
          <p:cNvPr id="5" name="Content Placeholder 5"/>
          <p:cNvSpPr txBox="1">
            <a:spLocks/>
          </p:cNvSpPr>
          <p:nvPr/>
        </p:nvSpPr>
        <p:spPr>
          <a:xfrm>
            <a:off x="457200" y="1935163"/>
            <a:ext cx="8229600" cy="4389437"/>
          </a:xfrm>
          <a:prstGeom prst="rect">
            <a:avLst/>
          </a:prstGeom>
        </p:spPr>
        <p:txBody>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93192" lvl="1" indent="0">
              <a:buFont typeface="Wingdings 2"/>
              <a:buNone/>
              <a:defRPr/>
            </a:pPr>
            <a:endParaRPr lang="en-US" dirty="0" smtClean="0"/>
          </a:p>
          <a:p>
            <a:pPr lvl="1">
              <a:defRPr/>
            </a:pPr>
            <a:endParaRPr lang="en-US" dirty="0"/>
          </a:p>
        </p:txBody>
      </p:sp>
      <p:sp>
        <p:nvSpPr>
          <p:cNvPr id="6" name="Content Placeholder 5"/>
          <p:cNvSpPr txBox="1">
            <a:spLocks/>
          </p:cNvSpPr>
          <p:nvPr/>
        </p:nvSpPr>
        <p:spPr>
          <a:xfrm>
            <a:off x="533400" y="2087563"/>
            <a:ext cx="8229600" cy="4084637"/>
          </a:xfrm>
          <a:prstGeom prst="rect">
            <a:avLst/>
          </a:prstGeom>
        </p:spPr>
        <p:txBody>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93192" lvl="1" indent="0">
              <a:buFont typeface="Wingdings 2"/>
              <a:buNone/>
              <a:defRPr/>
            </a:pPr>
            <a:r>
              <a:rPr lang="en-US" dirty="0" smtClean="0"/>
              <a:t>This </a:t>
            </a:r>
            <a:r>
              <a:rPr lang="en-US" dirty="0"/>
              <a:t>project </a:t>
            </a:r>
            <a:r>
              <a:rPr lang="en-US" dirty="0" smtClean="0"/>
              <a:t>was </a:t>
            </a:r>
            <a:r>
              <a:rPr lang="en-US" dirty="0"/>
              <a:t>supported by Award Number UL1RR025780 from the National Center For Research </a:t>
            </a:r>
            <a:r>
              <a:rPr lang="en-US" dirty="0" smtClean="0"/>
              <a:t>Resources and by Cooperative Agreement Number 5U48DP001938 from the Centers for Disease Control and Prevention. </a:t>
            </a:r>
          </a:p>
          <a:p>
            <a:pPr marL="393192" lvl="1" indent="0">
              <a:buFont typeface="Wingdings 2"/>
              <a:buNone/>
              <a:defRPr/>
            </a:pPr>
            <a:r>
              <a:rPr lang="en-US" dirty="0" smtClean="0"/>
              <a:t>Its contents are solely the responsibility of the authors and do not necessarily represent the official views of </a:t>
            </a:r>
            <a:r>
              <a:rPr lang="en-US" dirty="0"/>
              <a:t>National Center For Research Resources or the National Institutes of </a:t>
            </a:r>
            <a:r>
              <a:rPr lang="en-US" dirty="0" smtClean="0"/>
              <a:t>Health or the Centers for Disease Control and Prevention.</a:t>
            </a:r>
          </a:p>
          <a:p>
            <a:pPr lvl="1">
              <a:defRPr/>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924050"/>
            <a:ext cx="8229600" cy="4933950"/>
          </a:xfrm>
        </p:spPr>
        <p:txBody>
          <a:bodyPr>
            <a:normAutofit fontScale="90000"/>
          </a:bodyPr>
          <a:lstStyle/>
          <a:p>
            <a:pPr algn="ctr">
              <a:defRPr/>
            </a:pPr>
            <a:r>
              <a:rPr lang="en-US" sz="4400" dirty="0" smtClean="0">
                <a:latin typeface="+mn-lt"/>
              </a:rPr>
              <a:t>Thank you for viewing this presentation!</a:t>
            </a:r>
            <a:r>
              <a:rPr lang="en-US" sz="2200" dirty="0" smtClean="0">
                <a:latin typeface="+mn-lt"/>
              </a:rPr>
              <a:t/>
            </a:r>
            <a:br>
              <a:rPr lang="en-US" sz="2200" dirty="0" smtClean="0">
                <a:latin typeface="+mn-lt"/>
              </a:rPr>
            </a:br>
            <a:r>
              <a:rPr lang="en-US" sz="2200" dirty="0" smtClean="0">
                <a:latin typeface="+mn-lt"/>
              </a:rPr>
              <a:t/>
            </a:r>
            <a:br>
              <a:rPr lang="en-US" sz="2200" dirty="0" smtClean="0">
                <a:latin typeface="+mn-lt"/>
              </a:rPr>
            </a:br>
            <a:r>
              <a:rPr lang="en-US" sz="2200" dirty="0" smtClean="0">
                <a:solidFill>
                  <a:schemeClr val="tx1"/>
                </a:solidFill>
                <a:latin typeface="+mn-lt"/>
              </a:rPr>
              <a:t>For more information, please contact: </a:t>
            </a:r>
            <a:br>
              <a:rPr lang="en-US" sz="2200" dirty="0" smtClean="0">
                <a:solidFill>
                  <a:schemeClr val="tx1"/>
                </a:solidFill>
                <a:latin typeface="+mn-lt"/>
              </a:rPr>
            </a:br>
            <a:r>
              <a:rPr lang="en-US" sz="2200" dirty="0" smtClean="0">
                <a:solidFill>
                  <a:schemeClr val="tx1"/>
                </a:solidFill>
                <a:latin typeface="+mn-lt"/>
              </a:rPr>
              <a:t/>
            </a:r>
            <a:br>
              <a:rPr lang="en-US" sz="2200" dirty="0" smtClean="0">
                <a:solidFill>
                  <a:schemeClr val="tx1"/>
                </a:solidFill>
                <a:latin typeface="+mn-lt"/>
              </a:rPr>
            </a:br>
            <a:r>
              <a:rPr lang="en-US" sz="2200" dirty="0" smtClean="0">
                <a:solidFill>
                  <a:schemeClr val="tx1"/>
                </a:solidFill>
                <a:latin typeface="+mn-lt"/>
              </a:rPr>
              <a:t>Dr. Jini Puma</a:t>
            </a:r>
            <a:br>
              <a:rPr lang="en-US" sz="2200" dirty="0" smtClean="0">
                <a:solidFill>
                  <a:schemeClr val="tx1"/>
                </a:solidFill>
                <a:latin typeface="+mn-lt"/>
              </a:rPr>
            </a:br>
            <a:r>
              <a:rPr lang="en-US" sz="2200" dirty="0" smtClean="0">
                <a:solidFill>
                  <a:schemeClr val="tx1"/>
                </a:solidFill>
                <a:latin typeface="+mn-lt"/>
              </a:rPr>
              <a:t>Research Associate – Rocky Mountain Prevention Research Center (Denver)</a:t>
            </a:r>
            <a:br>
              <a:rPr lang="en-US" sz="2200" dirty="0" smtClean="0">
                <a:solidFill>
                  <a:schemeClr val="tx1"/>
                </a:solidFill>
                <a:latin typeface="+mn-lt"/>
              </a:rPr>
            </a:br>
            <a:r>
              <a:rPr lang="es-MX" sz="2200" dirty="0" smtClean="0">
                <a:solidFill>
                  <a:schemeClr val="tx1"/>
                </a:solidFill>
                <a:latin typeface="+mn-lt"/>
              </a:rPr>
              <a:t>303-724-4390</a:t>
            </a:r>
            <a:r>
              <a:rPr lang="en-US" sz="2200" dirty="0" smtClean="0">
                <a:solidFill>
                  <a:schemeClr val="tx1"/>
                </a:solidFill>
                <a:latin typeface="+mn-lt"/>
              </a:rPr>
              <a:t/>
            </a:r>
            <a:br>
              <a:rPr lang="en-US" sz="2200" dirty="0" smtClean="0">
                <a:solidFill>
                  <a:schemeClr val="tx1"/>
                </a:solidFill>
                <a:latin typeface="+mn-lt"/>
              </a:rPr>
            </a:br>
            <a:r>
              <a:rPr lang="es-MX" sz="2200" dirty="0" smtClean="0">
                <a:solidFill>
                  <a:schemeClr val="tx1"/>
                </a:solidFill>
                <a:latin typeface="+mn-lt"/>
              </a:rPr>
              <a:t>jini.puma@ucdenver.edu</a:t>
            </a:r>
            <a:r>
              <a:rPr lang="en-US" sz="2200" dirty="0" smtClean="0">
                <a:solidFill>
                  <a:schemeClr val="tx1"/>
                </a:solidFill>
                <a:latin typeface="+mn-lt"/>
              </a:rPr>
              <a:t/>
            </a:r>
            <a:br>
              <a:rPr lang="en-US" sz="2200" dirty="0" smtClean="0">
                <a:solidFill>
                  <a:schemeClr val="tx1"/>
                </a:solidFill>
                <a:latin typeface="+mn-lt"/>
              </a:rPr>
            </a:br>
            <a:r>
              <a:rPr lang="es-MX" sz="2200" dirty="0" smtClean="0">
                <a:solidFill>
                  <a:schemeClr val="tx1"/>
                </a:solidFill>
                <a:latin typeface="+mn-lt"/>
              </a:rPr>
              <a:t> </a:t>
            </a:r>
            <a:r>
              <a:rPr lang="en-US" sz="2200" dirty="0" smtClean="0">
                <a:solidFill>
                  <a:schemeClr val="tx1"/>
                </a:solidFill>
                <a:latin typeface="+mn-lt"/>
              </a:rPr>
              <a:t/>
            </a:r>
            <a:br>
              <a:rPr lang="en-US" sz="2200" dirty="0" smtClean="0">
                <a:solidFill>
                  <a:schemeClr val="tx1"/>
                </a:solidFill>
                <a:latin typeface="+mn-lt"/>
              </a:rPr>
            </a:br>
            <a:r>
              <a:rPr lang="es-MX" sz="2200" dirty="0" smtClean="0">
                <a:solidFill>
                  <a:schemeClr val="tx1"/>
                </a:solidFill>
                <a:latin typeface="+mn-lt"/>
              </a:rPr>
              <a:t>Dr. Reginaldo Garcia </a:t>
            </a:r>
            <a:r>
              <a:rPr lang="en-US" sz="2200" dirty="0" smtClean="0">
                <a:solidFill>
                  <a:schemeClr val="tx1"/>
                </a:solidFill>
                <a:latin typeface="+mn-lt"/>
              </a:rPr>
              <a:t/>
            </a:r>
            <a:br>
              <a:rPr lang="en-US" sz="2200" dirty="0" smtClean="0">
                <a:solidFill>
                  <a:schemeClr val="tx1"/>
                </a:solidFill>
                <a:latin typeface="+mn-lt"/>
              </a:rPr>
            </a:br>
            <a:r>
              <a:rPr lang="en-US" sz="2200" dirty="0" smtClean="0">
                <a:solidFill>
                  <a:schemeClr val="tx1"/>
                </a:solidFill>
                <a:latin typeface="+mn-lt"/>
              </a:rPr>
              <a:t>San Luis Valley Director – Rocky Mountain Prevention Research Center (Alamosa)</a:t>
            </a:r>
            <a:br>
              <a:rPr lang="en-US" sz="2200" dirty="0" smtClean="0">
                <a:solidFill>
                  <a:schemeClr val="tx1"/>
                </a:solidFill>
                <a:latin typeface="+mn-lt"/>
              </a:rPr>
            </a:br>
            <a:r>
              <a:rPr lang="en-US" sz="2200" dirty="0" smtClean="0">
                <a:solidFill>
                  <a:schemeClr val="tx1"/>
                </a:solidFill>
                <a:latin typeface="+mn-lt"/>
              </a:rPr>
              <a:t>719-589-5801</a:t>
            </a:r>
            <a:br>
              <a:rPr lang="en-US" sz="2200" dirty="0" smtClean="0">
                <a:solidFill>
                  <a:schemeClr val="tx1"/>
                </a:solidFill>
                <a:latin typeface="+mn-lt"/>
              </a:rPr>
            </a:br>
            <a:r>
              <a:rPr lang="en-US" sz="2200" dirty="0" smtClean="0">
                <a:solidFill>
                  <a:schemeClr val="tx1"/>
                </a:solidFill>
                <a:latin typeface="+mn-lt"/>
              </a:rPr>
              <a:t>reginaldo.garcia@ucdenver.edu</a:t>
            </a:r>
            <a:r>
              <a:rPr lang="en-US" dirty="0" smtClean="0">
                <a:solidFill>
                  <a:schemeClr val="tx1"/>
                </a:solidFill>
              </a:rPr>
              <a:t/>
            </a:r>
            <a:br>
              <a:rPr lang="en-US" dirty="0" smtClean="0">
                <a:solidFill>
                  <a:schemeClr val="tx1"/>
                </a:solidFill>
              </a:rPr>
            </a:br>
            <a:endParaRPr lang="en-US" dirty="0">
              <a:solidFill>
                <a:schemeClr val="tx1"/>
              </a:solidFill>
            </a:endParaRPr>
          </a:p>
        </p:txBody>
      </p:sp>
      <p:sp>
        <p:nvSpPr>
          <p:cNvPr id="5734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984FEFFD-557A-49D8-A09D-FB4F41E13722}" type="slidenum">
              <a:rPr lang="en-US" sz="1200" smtClean="0">
                <a:solidFill>
                  <a:srgbClr val="045C75"/>
                </a:solidFill>
              </a:rPr>
              <a:pPr>
                <a:spcBef>
                  <a:spcPct val="0"/>
                </a:spcBef>
                <a:buClrTx/>
                <a:buSzTx/>
                <a:buFontTx/>
                <a:buNone/>
              </a:pPr>
              <a:t>37</a:t>
            </a:fld>
            <a:endParaRPr lang="en-US" sz="1200" smtClean="0">
              <a:solidFill>
                <a:srgbClr val="045C75"/>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1067</TotalTime>
  <Words>2524</Words>
  <Application>Microsoft Office PowerPoint</Application>
  <PresentationFormat>On-screen Show (4:3)</PresentationFormat>
  <Paragraphs>520</Paragraphs>
  <Slides>37</Slides>
  <Notes>22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1" baseType="lpstr">
      <vt:lpstr>Flow</vt:lpstr>
      <vt:lpstr>Clip</vt:lpstr>
      <vt:lpstr>Microsoft Excel Chart</vt:lpstr>
      <vt:lpstr>Chart</vt:lpstr>
      <vt:lpstr>  San Luis Valley  Community Health Survey Results for the Top Three Community-Identified Priority Areas</vt:lpstr>
      <vt:lpstr>Presentation Topics</vt:lpstr>
      <vt:lpstr>Who Are the Residents with Poor Mental and Physical Health?</vt:lpstr>
      <vt:lpstr>PowerPoint Presentation</vt:lpstr>
      <vt:lpstr>What is Associated with Poor Physical Health?</vt:lpstr>
      <vt:lpstr>How many days in the past 30 days was your mental health not good?</vt:lpstr>
      <vt:lpstr>What is Associated with Mental Health?</vt:lpstr>
      <vt:lpstr>How many days in the past 30 days did your physical or mental health keep you from doing your usual activities?</vt:lpstr>
      <vt:lpstr>What is Associated with Limited Daily Activity Because of Physical or Mental Health?</vt:lpstr>
      <vt:lpstr>What is Associated with Limited Daily Activity Because of Physical or Mental Health?</vt:lpstr>
      <vt:lpstr>Who are the residents who do not engage with the health care system? ....What are their “profiles”?</vt:lpstr>
      <vt:lpstr>Do you have a person you think of as your personal doctor or health care provider?</vt:lpstr>
      <vt:lpstr>What is Associated with Having No Personal Health Care Provider?</vt:lpstr>
      <vt:lpstr>What is Associated with Having No Personal Health Care Provider?</vt:lpstr>
      <vt:lpstr>Was there a time in the past 12 months that you needed to see a doctor but could not because of cost?</vt:lpstr>
      <vt:lpstr>What is Associated with Cost Being a Barrier to Seeing a Doctor?</vt:lpstr>
      <vt:lpstr>What is Associated with Cost Being a Barrier to Seeing a Doctor?</vt:lpstr>
      <vt:lpstr>How long since your last routine checkup?</vt:lpstr>
      <vt:lpstr>What is Associated with Going More than 2 Years Since Last Routine Check-Up?</vt:lpstr>
      <vt:lpstr>What is Associated with Going More than 2 Years Since Last Routine Check-Up?</vt:lpstr>
      <vt:lpstr>How many times in the past year did you receive care in the Emergency Room?</vt:lpstr>
      <vt:lpstr>What is Associated with Having 2 or More ER Visits in the Past 12 Months?</vt:lpstr>
      <vt:lpstr>What is Associated with Having 2 or More ER Visits in the Past 12 Months?</vt:lpstr>
      <vt:lpstr>Correlations between Health Care-Related Variables</vt:lpstr>
      <vt:lpstr>Who are the residents with diabetes? ....What are their “profiles”?</vt:lpstr>
      <vt:lpstr>Have you ever been told by a doctor that you have diabetes? </vt:lpstr>
      <vt:lpstr>Have you ever been told by a doctor that you have diabetes?</vt:lpstr>
      <vt:lpstr>For those with diabetes, how old (in years) were you when you were told you have diabetes?  (average ages)</vt:lpstr>
      <vt:lpstr>For those with diabetes, about how often do you check your blood for glucose or sugar?</vt:lpstr>
      <vt:lpstr>For those with diabetes, how do you pay for checking your blood glucose? </vt:lpstr>
      <vt:lpstr>For those with diabetes who do not check their glucose,  </vt:lpstr>
      <vt:lpstr>For those with diabetes, when was the last time you took a class in how to manage diabetes yourself? </vt:lpstr>
      <vt:lpstr>What is Associated Diabetes?</vt:lpstr>
      <vt:lpstr>Food Store Audit Results: Availability of Fresh Fruit</vt:lpstr>
      <vt:lpstr>Food Store Audit Results: Availability of Fresh Vegetables</vt:lpstr>
      <vt:lpstr>Acknowledgements</vt:lpstr>
      <vt:lpstr>Thank you for viewing this presentation!  For more information, please contact:   Dr. Jini Puma Research Associate – Rocky Mountain Prevention Research Center (Denver) 303-724-4390 jini.puma@ucdenver.edu   Dr. Reginaldo Garcia  San Luis Valley Director – Rocky Mountain Prevention Research Center (Alamosa) 719-589-5801 reginaldo.garcia@ucdenver.edu </vt:lpstr>
    </vt:vector>
  </TitlesOfParts>
  <Company>University of Colorado Denver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pumaj</dc:creator>
  <cp:lastModifiedBy>Jonathan</cp:lastModifiedBy>
  <cp:revision>81</cp:revision>
  <dcterms:created xsi:type="dcterms:W3CDTF">2011-11-10T21:19:01Z</dcterms:created>
  <dcterms:modified xsi:type="dcterms:W3CDTF">2015-02-22T17:26:06Z</dcterms:modified>
</cp:coreProperties>
</file>